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CE1052-C06E-4CCA-B41D-EBAFEEF3F8CD}" v="1" dt="2026-07-09T18:43:22.2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hlanhla Nyembe" userId="5a5965b0bc3abee0" providerId="LiveId" clId="{0B56A07F-9068-46F4-92CB-0188372EC475}"/>
    <pc:docChg chg="undo custSel modSld">
      <pc:chgData name="Nhlanhla Nyembe" userId="5a5965b0bc3abee0" providerId="LiveId" clId="{0B56A07F-9068-46F4-92CB-0188372EC475}" dt="2026-07-09T18:45:26.051" v="52" actId="6549"/>
      <pc:docMkLst>
        <pc:docMk/>
      </pc:docMkLst>
      <pc:sldChg chg="modSp mod">
        <pc:chgData name="Nhlanhla Nyembe" userId="5a5965b0bc3abee0" providerId="LiveId" clId="{0B56A07F-9068-46F4-92CB-0188372EC475}" dt="2026-07-09T18:45:26.051" v="52" actId="6549"/>
        <pc:sldMkLst>
          <pc:docMk/>
          <pc:sldMk cId="0" sldId="256"/>
        </pc:sldMkLst>
        <pc:spChg chg="mod">
          <ac:chgData name="Nhlanhla Nyembe" userId="5a5965b0bc3abee0" providerId="LiveId" clId="{0B56A07F-9068-46F4-92CB-0188372EC475}" dt="2026-07-09T18:45:26.051" v="52" actId="6549"/>
          <ac:spMkLst>
            <pc:docMk/>
            <pc:sldMk cId="0" sldId="256"/>
            <ac:spMk id="12" creationId="{00000000-0000-0000-0000-000000000000}"/>
          </ac:spMkLst>
        </pc:spChg>
      </pc:sldChg>
      <pc:sldChg chg="modSp mod">
        <pc:chgData name="Nhlanhla Nyembe" userId="5a5965b0bc3abee0" providerId="LiveId" clId="{0B56A07F-9068-46F4-92CB-0188372EC475}" dt="2026-07-09T18:40:25.431" v="2" actId="20577"/>
        <pc:sldMkLst>
          <pc:docMk/>
          <pc:sldMk cId="0" sldId="258"/>
        </pc:sldMkLst>
        <pc:spChg chg="mod">
          <ac:chgData name="Nhlanhla Nyembe" userId="5a5965b0bc3abee0" providerId="LiveId" clId="{0B56A07F-9068-46F4-92CB-0188372EC475}" dt="2026-07-09T18:40:25.431" v="2" actId="20577"/>
          <ac:spMkLst>
            <pc:docMk/>
            <pc:sldMk cId="0" sldId="258"/>
            <ac:spMk id="5" creationId="{00000000-0000-0000-0000-000000000000}"/>
          </ac:spMkLst>
        </pc:spChg>
      </pc:sldChg>
      <pc:sldChg chg="modSp mod">
        <pc:chgData name="Nhlanhla Nyembe" userId="5a5965b0bc3abee0" providerId="LiveId" clId="{0B56A07F-9068-46F4-92CB-0188372EC475}" dt="2026-07-09T18:44:45.829" v="44" actId="20577"/>
        <pc:sldMkLst>
          <pc:docMk/>
          <pc:sldMk cId="0" sldId="259"/>
        </pc:sldMkLst>
        <pc:spChg chg="mod">
          <ac:chgData name="Nhlanhla Nyembe" userId="5a5965b0bc3abee0" providerId="LiveId" clId="{0B56A07F-9068-46F4-92CB-0188372EC475}" dt="2026-07-09T18:44:45.829" v="44" actId="20577"/>
          <ac:spMkLst>
            <pc:docMk/>
            <pc:sldMk cId="0" sldId="259"/>
            <ac:spMk id="18" creationId="{00000000-0000-0000-0000-000000000000}"/>
          </ac:spMkLst>
        </pc:spChg>
      </pc:sldChg>
      <pc:sldChg chg="modSp mod">
        <pc:chgData name="Nhlanhla Nyembe" userId="5a5965b0bc3abee0" providerId="LiveId" clId="{0B56A07F-9068-46F4-92CB-0188372EC475}" dt="2026-07-09T18:44:32.623" v="41" actId="20577"/>
        <pc:sldMkLst>
          <pc:docMk/>
          <pc:sldMk cId="0" sldId="261"/>
        </pc:sldMkLst>
        <pc:spChg chg="mod">
          <ac:chgData name="Nhlanhla Nyembe" userId="5a5965b0bc3abee0" providerId="LiveId" clId="{0B56A07F-9068-46F4-92CB-0188372EC475}" dt="2026-07-09T18:44:32.623" v="41" actId="20577"/>
          <ac:spMkLst>
            <pc:docMk/>
            <pc:sldMk cId="0" sldId="261"/>
            <ac:spMk id="34" creationId="{00000000-0000-0000-0000-000000000000}"/>
          </ac:spMkLst>
        </pc:spChg>
      </pc:sldChg>
      <pc:sldChg chg="modSp mod">
        <pc:chgData name="Nhlanhla Nyembe" userId="5a5965b0bc3abee0" providerId="LiveId" clId="{0B56A07F-9068-46F4-92CB-0188372EC475}" dt="2026-07-09T18:44:09.976" v="37" actId="20577"/>
        <pc:sldMkLst>
          <pc:docMk/>
          <pc:sldMk cId="0" sldId="262"/>
        </pc:sldMkLst>
        <pc:spChg chg="mod">
          <ac:chgData name="Nhlanhla Nyembe" userId="5a5965b0bc3abee0" providerId="LiveId" clId="{0B56A07F-9068-46F4-92CB-0188372EC475}" dt="2026-07-09T18:44:09.976" v="37" actId="20577"/>
          <ac:spMkLst>
            <pc:docMk/>
            <pc:sldMk cId="0" sldId="262"/>
            <ac:spMk id="30" creationId="{00000000-0000-0000-0000-000000000000}"/>
          </ac:spMkLst>
        </pc:spChg>
      </pc:sldChg>
      <pc:sldChg chg="modSp mod">
        <pc:chgData name="Nhlanhla Nyembe" userId="5a5965b0bc3abee0" providerId="LiveId" clId="{0B56A07F-9068-46F4-92CB-0188372EC475}" dt="2026-07-09T18:43:55.785" v="34" actId="20577"/>
        <pc:sldMkLst>
          <pc:docMk/>
          <pc:sldMk cId="0" sldId="263"/>
        </pc:sldMkLst>
        <pc:spChg chg="mod">
          <ac:chgData name="Nhlanhla Nyembe" userId="5a5965b0bc3abee0" providerId="LiveId" clId="{0B56A07F-9068-46F4-92CB-0188372EC475}" dt="2026-07-09T18:43:55.785" v="34" actId="20577"/>
          <ac:spMkLst>
            <pc:docMk/>
            <pc:sldMk cId="0" sldId="263"/>
            <ac:spMk id="6" creationId="{00000000-0000-0000-0000-000000000000}"/>
          </ac:spMkLst>
        </pc:spChg>
      </pc:sldChg>
      <pc:sldChg chg="modSp mod">
        <pc:chgData name="Nhlanhla Nyembe" userId="5a5965b0bc3abee0" providerId="LiveId" clId="{0B56A07F-9068-46F4-92CB-0188372EC475}" dt="2026-07-09T18:43:46.400" v="31" actId="20577"/>
        <pc:sldMkLst>
          <pc:docMk/>
          <pc:sldMk cId="0" sldId="264"/>
        </pc:sldMkLst>
        <pc:spChg chg="mod">
          <ac:chgData name="Nhlanhla Nyembe" userId="5a5965b0bc3abee0" providerId="LiveId" clId="{0B56A07F-9068-46F4-92CB-0188372EC475}" dt="2026-07-09T18:43:46.400" v="31" actId="20577"/>
          <ac:spMkLst>
            <pc:docMk/>
            <pc:sldMk cId="0" sldId="264"/>
            <ac:spMk id="6" creationId="{00000000-0000-0000-0000-000000000000}"/>
          </ac:spMkLst>
        </pc:spChg>
      </pc:sldChg>
      <pc:sldChg chg="modSp mod">
        <pc:chgData name="Nhlanhla Nyembe" userId="5a5965b0bc3abee0" providerId="LiveId" clId="{0B56A07F-9068-46F4-92CB-0188372EC475}" dt="2026-07-09T18:43:22.242" v="26"/>
        <pc:sldMkLst>
          <pc:docMk/>
          <pc:sldMk cId="0" sldId="265"/>
        </pc:sldMkLst>
        <pc:spChg chg="mod">
          <ac:chgData name="Nhlanhla Nyembe" userId="5a5965b0bc3abee0" providerId="LiveId" clId="{0B56A07F-9068-46F4-92CB-0188372EC475}" dt="2026-07-09T18:43:22.242" v="26"/>
          <ac:spMkLst>
            <pc:docMk/>
            <pc:sldMk cId="0" sldId="265"/>
            <ac:spMk id="6" creationId="{00000000-0000-0000-0000-000000000000}"/>
          </ac:spMkLst>
        </pc:spChg>
      </pc:sldChg>
      <pc:sldChg chg="modSp mod">
        <pc:chgData name="Nhlanhla Nyembe" userId="5a5965b0bc3abee0" providerId="LiveId" clId="{0B56A07F-9068-46F4-92CB-0188372EC475}" dt="2026-07-09T18:43:01.160" v="22" actId="20577"/>
        <pc:sldMkLst>
          <pc:docMk/>
          <pc:sldMk cId="0" sldId="266"/>
        </pc:sldMkLst>
        <pc:spChg chg="mod">
          <ac:chgData name="Nhlanhla Nyembe" userId="5a5965b0bc3abee0" providerId="LiveId" clId="{0B56A07F-9068-46F4-92CB-0188372EC475}" dt="2026-07-09T18:43:01.160" v="22" actId="20577"/>
          <ac:spMkLst>
            <pc:docMk/>
            <pc:sldMk cId="0" sldId="266"/>
            <ac:spMk id="28" creationId="{00000000-0000-0000-0000-000000000000}"/>
          </ac:spMkLst>
        </pc:spChg>
      </pc:sldChg>
      <pc:sldChg chg="modSp mod">
        <pc:chgData name="Nhlanhla Nyembe" userId="5a5965b0bc3abee0" providerId="LiveId" clId="{0B56A07F-9068-46F4-92CB-0188372EC475}" dt="2026-07-09T18:42:43.557" v="19" actId="20577"/>
        <pc:sldMkLst>
          <pc:docMk/>
          <pc:sldMk cId="0" sldId="267"/>
        </pc:sldMkLst>
        <pc:spChg chg="mod">
          <ac:chgData name="Nhlanhla Nyembe" userId="5a5965b0bc3abee0" providerId="LiveId" clId="{0B56A07F-9068-46F4-92CB-0188372EC475}" dt="2026-07-09T18:42:28.606" v="13" actId="20577"/>
          <ac:spMkLst>
            <pc:docMk/>
            <pc:sldMk cId="0" sldId="267"/>
            <ac:spMk id="14" creationId="{00000000-0000-0000-0000-000000000000}"/>
          </ac:spMkLst>
        </pc:spChg>
        <pc:spChg chg="mod">
          <ac:chgData name="Nhlanhla Nyembe" userId="5a5965b0bc3abee0" providerId="LiveId" clId="{0B56A07F-9068-46F4-92CB-0188372EC475}" dt="2026-07-09T18:42:43.557" v="19" actId="20577"/>
          <ac:spMkLst>
            <pc:docMk/>
            <pc:sldMk cId="0" sldId="267"/>
            <ac:spMk id="19" creationId="{00000000-0000-0000-0000-000000000000}"/>
          </ac:spMkLst>
        </pc:spChg>
        <pc:spChg chg="mod">
          <ac:chgData name="Nhlanhla Nyembe" userId="5a5965b0bc3abee0" providerId="LiveId" clId="{0B56A07F-9068-46F4-92CB-0188372EC475}" dt="2026-07-09T18:42:35.789" v="16" actId="20577"/>
          <ac:spMkLst>
            <pc:docMk/>
            <pc:sldMk cId="0" sldId="267"/>
            <ac:spMk id="24" creationId="{00000000-0000-0000-0000-000000000000}"/>
          </ac:spMkLst>
        </pc:spChg>
      </pc:sldChg>
      <pc:sldChg chg="modSp mod">
        <pc:chgData name="Nhlanhla Nyembe" userId="5a5965b0bc3abee0" providerId="LiveId" clId="{0B56A07F-9068-46F4-92CB-0188372EC475}" dt="2026-07-09T18:42:07.320" v="10" actId="20577"/>
        <pc:sldMkLst>
          <pc:docMk/>
          <pc:sldMk cId="0" sldId="268"/>
        </pc:sldMkLst>
        <pc:spChg chg="mod">
          <ac:chgData name="Nhlanhla Nyembe" userId="5a5965b0bc3abee0" providerId="LiveId" clId="{0B56A07F-9068-46F4-92CB-0188372EC475}" dt="2026-07-09T18:42:07.320" v="10" actId="20577"/>
          <ac:spMkLst>
            <pc:docMk/>
            <pc:sldMk cId="0" sldId="268"/>
            <ac:spMk id="19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50198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474720" cy="5143500"/>
          </a:xfrm>
          <a:prstGeom prst="rect">
            <a:avLst/>
          </a:prstGeom>
          <a:solidFill>
            <a:srgbClr val="1A7F8E">
              <a:alpha val="85000"/>
            </a:srgbClr>
          </a:solidFill>
          <a:ln w="12700">
            <a:solidFill>
              <a:srgbClr val="1A7F8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411480" y="731520"/>
            <a:ext cx="1005840" cy="1005840"/>
          </a:xfrm>
          <a:prstGeom prst="roundRect">
            <a:avLst>
              <a:gd name="adj" fmla="val 10909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11480" y="731520"/>
            <a:ext cx="1005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0D1B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411480" y="187452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kern="0" spc="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NOVALEKRA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411480" y="2395728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D4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 •  Improve  •  Scale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411480" y="2880360"/>
            <a:ext cx="2286000" cy="0"/>
          </a:xfrm>
          <a:prstGeom prst="line">
            <a:avLst/>
          </a:prstGeom>
          <a:noFill/>
          <a:ln w="19050">
            <a:solidFill>
              <a:srgbClr val="2AB7C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11480" y="3063240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D4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Chemical Engineering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411480" y="3355848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D4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Materials Engineering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411480" y="3648456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D4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Lean Six Sigma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3840480" y="1097280"/>
            <a:ext cx="4846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kern="0" spc="200" dirty="0">
                <a:solidFill>
                  <a:srgbClr val="2AB7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Company Profile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3840480" y="1645920"/>
            <a:ext cx="493776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Applied Research,
Process Development, and
Technology Commercialisation.</a:t>
            </a:r>
            <a:endParaRPr lang="en-US" sz="3000" dirty="0"/>
          </a:p>
        </p:txBody>
      </p:sp>
      <p:sp>
        <p:nvSpPr>
          <p:cNvPr id="13" name="Text 11"/>
          <p:cNvSpPr/>
          <p:nvPr/>
        </p:nvSpPr>
        <p:spPr>
          <a:xfrm>
            <a:off x="3840480" y="3520440"/>
            <a:ext cx="4846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dirty="0">
                <a:solidFill>
                  <a:srgbClr val="D4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multidisciplinary engineering consulting firm translating research</a:t>
            </a:r>
            <a:endParaRPr lang="en-US" sz="115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D4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capability into practical industrial and commercial solutions.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A1520"/>
          </a:solidFill>
          <a:ln w="12700">
            <a:solidFill>
              <a:srgbClr val="0A152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3840480" y="4681728"/>
            <a:ext cx="5120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5A76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Email: Rlekalakala@live.com   |   Phone: 061 545 3439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457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Project 03  |  Waste Tyre Repurposing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502920" y="612648"/>
            <a:ext cx="77724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D4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Converting end-of-life tyres into value-added products and materials for identified commercial markets.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457200" y="1207008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D1B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Project Overview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1600200"/>
            <a:ext cx="3931920" cy="16276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050" dirty="0">
                <a:solidFill>
                  <a:srgbClr val="1A2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Novalekra will develop a tyre repurposing value chain evaluating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57200" y="3291840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1B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Our Scope of Work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3657600"/>
            <a:ext cx="3840480" cy="12618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A2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Feedstock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754880" y="1207008"/>
            <a:ext cx="3977640" cy="822960"/>
          </a:xfrm>
          <a:prstGeom prst="roundRect">
            <a:avLst>
              <a:gd name="adj" fmla="val 8889"/>
            </a:avLst>
          </a:prstGeom>
          <a:solidFill>
            <a:srgbClr val="EEF7FA"/>
          </a:solidFill>
          <a:ln w="12700">
            <a:solidFill>
              <a:srgbClr val="EEF7FA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892040" y="1271016"/>
            <a:ext cx="3703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7F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Type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4892040" y="1536192"/>
            <a:ext cx="3703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1A2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Circular Economy &amp; Technology Commercialisation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54880" y="2176272"/>
            <a:ext cx="3977640" cy="822960"/>
          </a:xfrm>
          <a:prstGeom prst="roundRect">
            <a:avLst>
              <a:gd name="adj" fmla="val 8889"/>
            </a:avLst>
          </a:prstGeom>
          <a:solidFill>
            <a:srgbClr val="EEF7FA"/>
          </a:solidFill>
          <a:ln w="12700">
            <a:solidFill>
              <a:srgbClr val="EEF7FA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892040" y="2240280"/>
            <a:ext cx="3703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7F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Disciplines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4892040" y="2505456"/>
            <a:ext cx="3703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1A2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Pyrolysis  •  Materials Recovery  •  Process Engineering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754880" y="3145536"/>
            <a:ext cx="3977640" cy="822960"/>
          </a:xfrm>
          <a:prstGeom prst="roundRect">
            <a:avLst>
              <a:gd name="adj" fmla="val 8889"/>
            </a:avLst>
          </a:prstGeom>
          <a:solidFill>
            <a:srgbClr val="EEF7FA"/>
          </a:solidFill>
          <a:ln w="12700">
            <a:solidFill>
              <a:srgbClr val="EEF7FA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892040" y="3209544"/>
            <a:ext cx="3703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7F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Deliverables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4892040" y="3474720"/>
            <a:ext cx="3703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1A2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Design  •  TEA Report  •  Commercialisation Roadmap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754880" y="4114800"/>
            <a:ext cx="3977640" cy="822960"/>
          </a:xfrm>
          <a:prstGeom prst="roundRect">
            <a:avLst>
              <a:gd name="adj" fmla="val 8889"/>
            </a:avLst>
          </a:prstGeom>
          <a:solidFill>
            <a:srgbClr val="EEF7FA"/>
          </a:solidFill>
          <a:ln w="12700">
            <a:solidFill>
              <a:srgbClr val="EEF7FA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892040" y="4178808"/>
            <a:ext cx="3703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7F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 Outcome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4892040" y="4443984"/>
            <a:ext cx="3703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1A2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Scalable waste tyre repurposing operation with market-ready outputs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5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4572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Technical Team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594360"/>
            <a:ext cx="7772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D4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Multidisciplinary engineers with professional registration, R&amp;D and industrial implementation experience.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320040" y="1207008"/>
            <a:ext cx="4206240" cy="1664208"/>
          </a:xfrm>
          <a:prstGeom prst="roundRect">
            <a:avLst>
              <a:gd name="adj" fmla="val 5495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84632" y="1371600"/>
            <a:ext cx="749808" cy="749808"/>
          </a:xfrm>
          <a:prstGeom prst="ellipse">
            <a:avLst/>
          </a:prstGeom>
          <a:solidFill>
            <a:srgbClr val="0D1B2A"/>
          </a:solidFill>
          <a:ln w="25400">
            <a:solidFill>
              <a:srgbClr val="1A7F8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84632" y="1371600"/>
            <a:ext cx="749808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QN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344168" y="1371600"/>
            <a:ext cx="3017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A2E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Quinton November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344168" y="1709928"/>
            <a:ext cx="3017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1A7F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 Eng Chemical  |  BSc Hons Chem Eng  |  LSSBB</a:t>
            </a:r>
            <a:endParaRPr lang="en-US" sz="850" dirty="0"/>
          </a:p>
        </p:txBody>
      </p:sp>
      <p:sp>
        <p:nvSpPr>
          <p:cNvPr id="10" name="Text 8"/>
          <p:cNvSpPr/>
          <p:nvPr/>
        </p:nvSpPr>
        <p:spPr>
          <a:xfrm>
            <a:off x="484632" y="2212848"/>
            <a:ext cx="38862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5A76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Production management, continuous improvement, product development, ISO 9001/14001/45001/17025 auditing, SANAS technical assessment and VDA 6.3/RCA.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4782312" y="1207008"/>
            <a:ext cx="4206240" cy="1664208"/>
          </a:xfrm>
          <a:prstGeom prst="roundRect">
            <a:avLst>
              <a:gd name="adj" fmla="val 5495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4946904" y="1371600"/>
            <a:ext cx="749808" cy="749808"/>
          </a:xfrm>
          <a:prstGeom prst="ellipse">
            <a:avLst/>
          </a:prstGeom>
          <a:solidFill>
            <a:srgbClr val="0D1B2A"/>
          </a:solidFill>
          <a:ln w="25400">
            <a:solidFill>
              <a:srgbClr val="1A7F8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946904" y="1371600"/>
            <a:ext cx="749808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RL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5806440" y="1371600"/>
            <a:ext cx="3017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A2E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Rakgoshi Lekalakala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5806440" y="1709928"/>
            <a:ext cx="3017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1A7F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 Eng Tech  |  LSSBB  |  MBA  |  MTech Polymer Tech</a:t>
            </a:r>
            <a:endParaRPr lang="en-US" sz="850" dirty="0"/>
          </a:p>
        </p:txBody>
      </p:sp>
      <p:sp>
        <p:nvSpPr>
          <p:cNvPr id="16" name="Text 14"/>
          <p:cNvSpPr/>
          <p:nvPr/>
        </p:nvSpPr>
        <p:spPr>
          <a:xfrm>
            <a:off x="4946904" y="2212848"/>
            <a:ext cx="38862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5A76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R&amp;D and consulting in polymer and materials engineering, product validation, characterisation, technical reporting and industrial troubleshooting.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320040" y="3035808"/>
            <a:ext cx="4206240" cy="1664208"/>
          </a:xfrm>
          <a:prstGeom prst="roundRect">
            <a:avLst>
              <a:gd name="adj" fmla="val 5495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484632" y="3200400"/>
            <a:ext cx="749808" cy="749808"/>
          </a:xfrm>
          <a:prstGeom prst="ellipse">
            <a:avLst/>
          </a:prstGeom>
          <a:solidFill>
            <a:srgbClr val="0D1B2A"/>
          </a:solidFill>
          <a:ln w="25400">
            <a:solidFill>
              <a:srgbClr val="1A7F8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84632" y="3200400"/>
            <a:ext cx="749808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LO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344168" y="3200400"/>
            <a:ext cx="3017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A2E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Lesego Orasugh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1344168" y="3538728"/>
            <a:ext cx="3017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1A7F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MTech Chemical Eng  |  PGDip Energy Leadership</a:t>
            </a:r>
            <a:endParaRPr lang="en-US" sz="850" dirty="0"/>
          </a:p>
        </p:txBody>
      </p:sp>
      <p:sp>
        <p:nvSpPr>
          <p:cNvPr id="22" name="Text 20"/>
          <p:cNvSpPr/>
          <p:nvPr/>
        </p:nvSpPr>
        <p:spPr>
          <a:xfrm>
            <a:off x="484632" y="4041648"/>
            <a:ext cx="38862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5A76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Manufacturing, quality management, R&amp;D, energy leadership and project management across industrial improvement environments.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4782312" y="3035808"/>
            <a:ext cx="4206240" cy="1664208"/>
          </a:xfrm>
          <a:prstGeom prst="roundRect">
            <a:avLst>
              <a:gd name="adj" fmla="val 5495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4946904" y="3200400"/>
            <a:ext cx="749808" cy="749808"/>
          </a:xfrm>
          <a:prstGeom prst="ellipse">
            <a:avLst/>
          </a:prstGeom>
          <a:solidFill>
            <a:srgbClr val="0D1B2A"/>
          </a:solidFill>
          <a:ln w="25400">
            <a:solidFill>
              <a:srgbClr val="1A7F8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4946904" y="3200400"/>
            <a:ext cx="749808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NN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5806440" y="3200400"/>
            <a:ext cx="3017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A2E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Nhlanhla Nyembe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5806440" y="3538728"/>
            <a:ext cx="3017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1A7F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MEng Chemical Eng  |  SAICHE</a:t>
            </a:r>
            <a:endParaRPr lang="en-US" sz="850" dirty="0"/>
          </a:p>
        </p:txBody>
      </p:sp>
      <p:sp>
        <p:nvSpPr>
          <p:cNvPr id="28" name="Text 26"/>
          <p:cNvSpPr/>
          <p:nvPr/>
        </p:nvSpPr>
        <p:spPr>
          <a:xfrm>
            <a:off x="4946904" y="4041648"/>
            <a:ext cx="38862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5A76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R&amp;D, mineral processing, zeolite synthesis, biomass processing and academia; strong applied chemical engineering analysis and process development capability.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320040" y="4818888"/>
            <a:ext cx="8503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5A76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Combined strengths: chemical engineering  •  materials engineering  •  polymer science  •  process improvement  •  quality systems  •  applied R&amp;D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4572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Why Choose Novalekra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594360"/>
            <a:ext cx="7315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D4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practical applied research partner with the depth to take ideas to commercial reality.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320040" y="1207008"/>
            <a:ext cx="4206240" cy="1115568"/>
          </a:xfrm>
          <a:prstGeom prst="roundRect">
            <a:avLst>
              <a:gd name="adj" fmla="val 6557"/>
            </a:avLst>
          </a:prstGeom>
          <a:solidFill>
            <a:srgbClr val="EEF7FA"/>
          </a:solidFill>
          <a:ln w="12700">
            <a:solidFill>
              <a:srgbClr val="EEF7FA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29768" y="1316736"/>
            <a:ext cx="365760" cy="365760"/>
          </a:xfrm>
          <a:prstGeom prst="roundRect">
            <a:avLst>
              <a:gd name="adj" fmla="val 15000"/>
            </a:avLst>
          </a:prstGeom>
          <a:solidFill>
            <a:srgbClr val="1A7F8E"/>
          </a:solidFill>
          <a:ln w="12700">
            <a:solidFill>
              <a:srgbClr val="1A7F8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29768" y="1316736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86968" y="1298448"/>
            <a:ext cx="3520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1A2E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Active Research Capability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886968" y="1700784"/>
            <a:ext cx="3520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5A76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team is embedded in both academic and industrial environments, bringing current, credible research methodology to every engagement.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4754880" y="1207008"/>
            <a:ext cx="4206240" cy="1115568"/>
          </a:xfrm>
          <a:prstGeom prst="roundRect">
            <a:avLst>
              <a:gd name="adj" fmla="val 6557"/>
            </a:avLst>
          </a:prstGeom>
          <a:solidFill>
            <a:srgbClr val="EEF7FA"/>
          </a:solidFill>
          <a:ln w="12700">
            <a:solidFill>
              <a:srgbClr val="EEF7FA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4864608" y="1316736"/>
            <a:ext cx="365760" cy="365760"/>
          </a:xfrm>
          <a:prstGeom prst="roundRect">
            <a:avLst>
              <a:gd name="adj" fmla="val 15000"/>
            </a:avLst>
          </a:prstGeom>
          <a:solidFill>
            <a:srgbClr val="1A7F8E"/>
          </a:solidFill>
          <a:ln w="12700">
            <a:solidFill>
              <a:srgbClr val="1A7F8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864608" y="1316736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5321808" y="1298448"/>
            <a:ext cx="3520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1A2E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Full Commercialisation Pathway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5321808" y="1700784"/>
            <a:ext cx="3520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5A76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cover feasibility to market; formulation development, pilot trials, scale-up support, regulatory readiness and product launch advisory.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320040" y="2468880"/>
            <a:ext cx="4206240" cy="1115568"/>
          </a:xfrm>
          <a:prstGeom prst="roundRect">
            <a:avLst>
              <a:gd name="adj" fmla="val 6557"/>
            </a:avLst>
          </a:prstGeom>
          <a:solidFill>
            <a:srgbClr val="EEF7FA"/>
          </a:solidFill>
          <a:ln w="12700">
            <a:solidFill>
              <a:srgbClr val="EEF7FA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429768" y="2578608"/>
            <a:ext cx="365760" cy="365760"/>
          </a:xfrm>
          <a:prstGeom prst="roundRect">
            <a:avLst>
              <a:gd name="adj" fmla="val 15000"/>
            </a:avLst>
          </a:prstGeom>
          <a:solidFill>
            <a:srgbClr val="1A7F8E"/>
          </a:solidFill>
          <a:ln w="12700">
            <a:solidFill>
              <a:srgbClr val="1A7F8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29768" y="2578608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886968" y="2560320"/>
            <a:ext cx="3520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1A2E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Multidisciplinary Engineering Depth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886968" y="2962656"/>
            <a:ext cx="3520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5A76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Chemical, materials, polymer, process and quality systems expertise in one consulting team, no need for multiple specialist firms.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4754880" y="2468880"/>
            <a:ext cx="4206240" cy="1115568"/>
          </a:xfrm>
          <a:prstGeom prst="roundRect">
            <a:avLst>
              <a:gd name="adj" fmla="val 6557"/>
            </a:avLst>
          </a:prstGeom>
          <a:solidFill>
            <a:srgbClr val="EEF7FA"/>
          </a:solidFill>
          <a:ln w="12700">
            <a:solidFill>
              <a:srgbClr val="EEF7FA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4864608" y="2578608"/>
            <a:ext cx="365760" cy="365760"/>
          </a:xfrm>
          <a:prstGeom prst="roundRect">
            <a:avLst>
              <a:gd name="adj" fmla="val 15000"/>
            </a:avLst>
          </a:prstGeom>
          <a:solidFill>
            <a:srgbClr val="1A7F8E"/>
          </a:solidFill>
          <a:ln w="12700">
            <a:solidFill>
              <a:srgbClr val="1A7F8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864608" y="2578608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5321808" y="2560320"/>
            <a:ext cx="3520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1A2E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Industrial Implementation Mindset</a:t>
            </a:r>
            <a:endParaRPr lang="en-US" sz="1150" dirty="0"/>
          </a:p>
        </p:txBody>
      </p:sp>
      <p:sp>
        <p:nvSpPr>
          <p:cNvPr id="24" name="Text 22"/>
          <p:cNvSpPr/>
          <p:nvPr/>
        </p:nvSpPr>
        <p:spPr>
          <a:xfrm>
            <a:off x="5321808" y="2962656"/>
            <a:ext cx="3520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5A76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Recommendations are designed for plant realities, cost constraints and operational adoption, not just academic outputs.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320040" y="3730752"/>
            <a:ext cx="4206240" cy="1115568"/>
          </a:xfrm>
          <a:prstGeom prst="roundRect">
            <a:avLst>
              <a:gd name="adj" fmla="val 6557"/>
            </a:avLst>
          </a:prstGeom>
          <a:solidFill>
            <a:srgbClr val="EEF7FA"/>
          </a:solidFill>
          <a:ln w="12700">
            <a:solidFill>
              <a:srgbClr val="EEF7FA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429768" y="3840480"/>
            <a:ext cx="365760" cy="365760"/>
          </a:xfrm>
          <a:prstGeom prst="roundRect">
            <a:avLst>
              <a:gd name="adj" fmla="val 15000"/>
            </a:avLst>
          </a:prstGeom>
          <a:solidFill>
            <a:srgbClr val="1A7F8E"/>
          </a:solidFill>
          <a:ln w="12700">
            <a:solidFill>
              <a:srgbClr val="1A7F8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429768" y="384048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886968" y="3822192"/>
            <a:ext cx="3520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1A2E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Structured Problem Solving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886968" y="4224528"/>
            <a:ext cx="3520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5A76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Lean Six Sigma, DOE, RCA and data-led diagnosis give clients confidence in technical decisions and investment cases.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4754880" y="3730752"/>
            <a:ext cx="4206240" cy="1115568"/>
          </a:xfrm>
          <a:prstGeom prst="roundRect">
            <a:avLst>
              <a:gd name="adj" fmla="val 6557"/>
            </a:avLst>
          </a:prstGeom>
          <a:solidFill>
            <a:srgbClr val="EEF7FA"/>
          </a:solidFill>
          <a:ln w="12700">
            <a:solidFill>
              <a:srgbClr val="EEF7FA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1" name="Shape 29"/>
          <p:cNvSpPr/>
          <p:nvPr/>
        </p:nvSpPr>
        <p:spPr>
          <a:xfrm>
            <a:off x="4864608" y="3840480"/>
            <a:ext cx="365760" cy="365760"/>
          </a:xfrm>
          <a:prstGeom prst="roundRect">
            <a:avLst>
              <a:gd name="adj" fmla="val 15000"/>
            </a:avLst>
          </a:prstGeom>
          <a:solidFill>
            <a:srgbClr val="1A7F8E"/>
          </a:solidFill>
          <a:ln w="12700">
            <a:solidFill>
              <a:srgbClr val="1A7F8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4864608" y="384048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5321808" y="3822192"/>
            <a:ext cx="3520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1A2E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Quality, Safety &amp; Compliance</a:t>
            </a:r>
            <a:endParaRPr lang="en-US" sz="1150" dirty="0"/>
          </a:p>
        </p:txBody>
      </p:sp>
      <p:sp>
        <p:nvSpPr>
          <p:cNvPr id="34" name="Text 32"/>
          <p:cNvSpPr/>
          <p:nvPr/>
        </p:nvSpPr>
        <p:spPr>
          <a:xfrm>
            <a:off x="5321808" y="4224528"/>
            <a:ext cx="3520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5A76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and regulatory experience ensures that deliverables are auditable, defensible and ready for market or regulatory submission.</a:t>
            </a:r>
            <a:endParaRPr lang="en-US" sz="950" dirty="0"/>
          </a:p>
        </p:txBody>
      </p:sp>
      <p:sp>
        <p:nvSpPr>
          <p:cNvPr id="35" name="Shape 33"/>
          <p:cNvSpPr/>
          <p:nvPr/>
        </p:nvSpPr>
        <p:spPr>
          <a:xfrm>
            <a:off x="320040" y="4663440"/>
            <a:ext cx="8503920" cy="347472"/>
          </a:xfrm>
          <a:prstGeom prst="roundRect">
            <a:avLst>
              <a:gd name="adj" fmla="val 21053"/>
            </a:avLst>
          </a:prstGeom>
          <a:solidFill>
            <a:srgbClr val="1A7F8E"/>
          </a:solidFill>
          <a:ln w="12700">
            <a:solidFill>
              <a:srgbClr val="1A7F8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320040" y="4663440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Fit-for-purpose solutions  •  Measurable improvement  •  Sustainable commercial value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840480" cy="5143500"/>
          </a:xfrm>
          <a:prstGeom prst="rect">
            <a:avLst/>
          </a:prstGeom>
          <a:solidFill>
            <a:srgbClr val="1A7F8E">
              <a:alpha val="85000"/>
            </a:srgbClr>
          </a:solidFill>
          <a:ln w="12700">
            <a:solidFill>
              <a:srgbClr val="1A7F8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411480" y="685800"/>
            <a:ext cx="1005840" cy="1005840"/>
          </a:xfrm>
          <a:prstGeom prst="roundRect">
            <a:avLst>
              <a:gd name="adj" fmla="val 10909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11480" y="685800"/>
            <a:ext cx="1005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0D1B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411480" y="182880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kern="0" spc="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NOVALEKRA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411480" y="233172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4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 •  Improve  •  Scale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411480" y="2788920"/>
            <a:ext cx="2560320" cy="0"/>
          </a:xfrm>
          <a:prstGeom prst="line">
            <a:avLst/>
          </a:prstGeom>
          <a:noFill/>
          <a:ln w="19050">
            <a:solidFill>
              <a:srgbClr val="2AB7C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11480" y="2926080"/>
            <a:ext cx="3200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D4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Applied Research</a:t>
            </a:r>
            <a:endParaRPr lang="en-US" sz="1050" dirty="0"/>
          </a:p>
          <a:p>
            <a:pPr marL="0" indent="0" algn="l">
              <a:buNone/>
            </a:pPr>
            <a:r>
              <a:rPr lang="en-US" sz="1050" dirty="0">
                <a:solidFill>
                  <a:srgbClr val="D4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Development</a:t>
            </a:r>
            <a:endParaRPr lang="en-US" sz="1050" dirty="0"/>
          </a:p>
          <a:p>
            <a:pPr marL="0" indent="0" algn="l">
              <a:buNone/>
            </a:pPr>
            <a:r>
              <a:rPr lang="en-US" sz="1050" dirty="0">
                <a:solidFill>
                  <a:srgbClr val="D4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Technology Commercialisation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4297680" y="731520"/>
            <a:ext cx="4572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Partner with Novalekra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4297680" y="1371600"/>
            <a:ext cx="4572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dirty="0">
                <a:solidFill>
                  <a:srgbClr val="D4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Engineering consulting that helps industry design better,</a:t>
            </a:r>
            <a:endParaRPr lang="en-US" sz="115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D4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troubleshoot faster, improve continuously and scale with confidence.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4297680" y="2423160"/>
            <a:ext cx="4480560" cy="594360"/>
          </a:xfrm>
          <a:prstGeom prst="roundRect">
            <a:avLst>
              <a:gd name="adj" fmla="val 12308"/>
            </a:avLst>
          </a:prstGeom>
          <a:solidFill>
            <a:srgbClr val="132230"/>
          </a:solidFill>
          <a:ln w="12700">
            <a:solidFill>
              <a:srgbClr val="1A7F8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462272" y="2478024"/>
            <a:ext cx="10972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2AB7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</a:t>
            </a:r>
            <a:endParaRPr lang="en-US" sz="850" dirty="0"/>
          </a:p>
        </p:txBody>
      </p:sp>
      <p:sp>
        <p:nvSpPr>
          <p:cNvPr id="13" name="Text 11"/>
          <p:cNvSpPr/>
          <p:nvPr/>
        </p:nvSpPr>
        <p:spPr>
          <a:xfrm>
            <a:off x="4462272" y="2697480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Rlekalakala@live.com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297680" y="3172968"/>
            <a:ext cx="4480560" cy="594360"/>
          </a:xfrm>
          <a:prstGeom prst="roundRect">
            <a:avLst>
              <a:gd name="adj" fmla="val 12308"/>
            </a:avLst>
          </a:prstGeom>
          <a:solidFill>
            <a:srgbClr val="132230"/>
          </a:solidFill>
          <a:ln w="12700">
            <a:solidFill>
              <a:srgbClr val="1A7F8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462272" y="3227832"/>
            <a:ext cx="10972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2AB7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Phone</a:t>
            </a:r>
            <a:endParaRPr lang="en-US" sz="850" dirty="0"/>
          </a:p>
        </p:txBody>
      </p:sp>
      <p:sp>
        <p:nvSpPr>
          <p:cNvPr id="16" name="Text 14"/>
          <p:cNvSpPr/>
          <p:nvPr/>
        </p:nvSpPr>
        <p:spPr>
          <a:xfrm>
            <a:off x="4462272" y="3447288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061 545 3439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297680" y="3922776"/>
            <a:ext cx="4480560" cy="594360"/>
          </a:xfrm>
          <a:prstGeom prst="roundRect">
            <a:avLst>
              <a:gd name="adj" fmla="val 12308"/>
            </a:avLst>
          </a:prstGeom>
          <a:solidFill>
            <a:srgbClr val="132230"/>
          </a:solidFill>
          <a:ln w="12700">
            <a:solidFill>
              <a:srgbClr val="1A7F8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462272" y="3977640"/>
            <a:ext cx="10972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2AB7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Location</a:t>
            </a:r>
            <a:endParaRPr lang="en-US" sz="850" dirty="0"/>
          </a:p>
        </p:txBody>
      </p:sp>
      <p:sp>
        <p:nvSpPr>
          <p:cNvPr id="19" name="Text 17"/>
          <p:cNvSpPr/>
          <p:nvPr/>
        </p:nvSpPr>
        <p:spPr>
          <a:xfrm>
            <a:off x="4462272" y="4197096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Pretoria, South Africa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297680" y="4663440"/>
            <a:ext cx="4480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i="1" dirty="0">
                <a:solidFill>
                  <a:srgbClr val="5A768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Thank you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4572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Company Snapshot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594360"/>
            <a:ext cx="7315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D4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focused applied research and engineering partner for industry.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320040" y="1234440"/>
            <a:ext cx="2651760" cy="3017520"/>
          </a:xfrm>
          <a:prstGeom prst="roundRect">
            <a:avLst>
              <a:gd name="adj" fmla="val 3448"/>
            </a:avLst>
          </a:prstGeom>
          <a:solidFill>
            <a:srgbClr val="EEF7FA"/>
          </a:solidFill>
          <a:ln w="12700">
            <a:solidFill>
              <a:srgbClr val="EEF7FA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84632" y="1389888"/>
            <a:ext cx="457200" cy="457200"/>
          </a:xfrm>
          <a:prstGeom prst="ellipse">
            <a:avLst/>
          </a:prstGeom>
          <a:solidFill>
            <a:srgbClr val="1A7F8E"/>
          </a:solidFill>
          <a:ln w="12700">
            <a:solidFill>
              <a:srgbClr val="1A7F8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84632" y="138988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29768" y="1938528"/>
            <a:ext cx="2423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A2E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Who We Are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29768" y="2350008"/>
            <a:ext cx="242316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5A76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applied research, process development and technology-commercialisation firm specialising in chemical and materials engineering, formulation science and industrial scale-up.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172968" y="1234440"/>
            <a:ext cx="2651760" cy="3017520"/>
          </a:xfrm>
          <a:prstGeom prst="roundRect">
            <a:avLst>
              <a:gd name="adj" fmla="val 3448"/>
            </a:avLst>
          </a:prstGeom>
          <a:solidFill>
            <a:srgbClr val="EEF7FA"/>
          </a:solidFill>
          <a:ln w="12700">
            <a:solidFill>
              <a:srgbClr val="EEF7FA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3337560" y="1389888"/>
            <a:ext cx="457200" cy="457200"/>
          </a:xfrm>
          <a:prstGeom prst="ellipse">
            <a:avLst/>
          </a:prstGeom>
          <a:solidFill>
            <a:srgbClr val="1A7F8E"/>
          </a:solidFill>
          <a:ln w="12700">
            <a:solidFill>
              <a:srgbClr val="1A7F8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337560" y="138988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3282696" y="1938528"/>
            <a:ext cx="2423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A2E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We Deliver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282696" y="2350008"/>
            <a:ext cx="242316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5A76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Practical, data-led solutions from concept feasibility through to pilot trials, scale-up, formulation optimisation and market-ready product commercialisation.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6025896" y="1234440"/>
            <a:ext cx="2651760" cy="3017520"/>
          </a:xfrm>
          <a:prstGeom prst="roundRect">
            <a:avLst>
              <a:gd name="adj" fmla="val 3448"/>
            </a:avLst>
          </a:prstGeom>
          <a:solidFill>
            <a:srgbClr val="EEF7FA"/>
          </a:solidFill>
          <a:ln w="12700">
            <a:solidFill>
              <a:srgbClr val="EEF7FA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6190488" y="1389888"/>
            <a:ext cx="457200" cy="457200"/>
          </a:xfrm>
          <a:prstGeom prst="ellipse">
            <a:avLst/>
          </a:prstGeom>
          <a:solidFill>
            <a:srgbClr val="1A7F8E"/>
          </a:solidFill>
          <a:ln w="12700">
            <a:solidFill>
              <a:srgbClr val="1A7F8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6190488" y="138988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35624" y="1938528"/>
            <a:ext cx="2423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A2E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How We Work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35624" y="2350008"/>
            <a:ext cx="242316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5A76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integrate R&amp;D expertise, structured engineering methodologies and industry knowledge to move innovations from the bench to commercial reality efficiently.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320040" y="4407408"/>
            <a:ext cx="8503920" cy="548640"/>
          </a:xfrm>
          <a:prstGeom prst="roundRect">
            <a:avLst>
              <a:gd name="adj" fmla="val 13333"/>
            </a:avLst>
          </a:prstGeom>
          <a:solidFill>
            <a:srgbClr val="1A7F8E"/>
          </a:solidFill>
          <a:ln w="12700">
            <a:solidFill>
              <a:srgbClr val="1A7F8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320040" y="4407408"/>
            <a:ext cx="8503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positioning: Feasibility  ›  Formulation  ›  Pilot Trials  ›  Scale-up  ›  Commercialisation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4572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About Us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594360"/>
            <a:ext cx="7772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D4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Specialised technical support across the full research-to-commercialisation lifecycle.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1188720"/>
            <a:ext cx="411480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1A2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Novalekra is an applied research and technology-commercialisation consultancy combining deep R&amp;D capability with engineering rigour. We support clients from early-stage feasibility and concept definition through formulation development, pilot trials, process optimisation, scale-up and regulatory readiness, turning research insights into commercially viable products and processes.</a:t>
            </a:r>
            <a:endParaRPr lang="en-US" sz="1100" dirty="0"/>
          </a:p>
          <a:p>
            <a:pPr marL="0" indent="0" algn="l">
              <a:buNone/>
            </a:pPr>
            <a:endParaRPr lang="en-US" sz="1100" dirty="0"/>
          </a:p>
          <a:p>
            <a:pPr marL="0" indent="0" algn="l">
              <a:buNone/>
            </a:pPr>
            <a:r>
              <a:rPr lang="en-US" sz="1100" dirty="0">
                <a:solidFill>
                  <a:srgbClr val="1A2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team brings together professional engineering registration, active research experience, quality systems competence and Lean Six Sigma expertise to deliver practical, value-driven solutions.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4754880" y="1188720"/>
            <a:ext cx="4023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1A7F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END-TO-END SUPPORT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754880" y="1554480"/>
            <a:ext cx="384048" cy="384048"/>
          </a:xfrm>
          <a:prstGeom prst="ellipse">
            <a:avLst/>
          </a:prstGeom>
          <a:solidFill>
            <a:srgbClr val="0D1B2A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754880" y="155448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937760" y="1975104"/>
            <a:ext cx="0" cy="237744"/>
          </a:xfrm>
          <a:prstGeom prst="line">
            <a:avLst/>
          </a:prstGeom>
          <a:noFill/>
          <a:ln w="19050">
            <a:solidFill>
              <a:srgbClr val="D4ED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5257800" y="1572768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Concept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257800" y="1792224"/>
            <a:ext cx="3383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76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 the research or commercial challenge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4754880" y="2176272"/>
            <a:ext cx="384048" cy="384048"/>
          </a:xfrm>
          <a:prstGeom prst="ellipse">
            <a:avLst/>
          </a:prstGeom>
          <a:solidFill>
            <a:srgbClr val="0D1B2A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754880" y="217627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937760" y="2596896"/>
            <a:ext cx="0" cy="237744"/>
          </a:xfrm>
          <a:prstGeom prst="line">
            <a:avLst/>
          </a:prstGeom>
          <a:noFill/>
          <a:ln w="19050">
            <a:solidFill>
              <a:srgbClr val="D4ED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5257800" y="2194560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Analyse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5257800" y="2414016"/>
            <a:ext cx="3383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76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Assess process, materials, data and opportunity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4754880" y="2798064"/>
            <a:ext cx="384048" cy="384048"/>
          </a:xfrm>
          <a:prstGeom prst="ellipse">
            <a:avLst/>
          </a:prstGeom>
          <a:solidFill>
            <a:srgbClr val="0D1B2A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754880" y="279806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937760" y="3218688"/>
            <a:ext cx="0" cy="237744"/>
          </a:xfrm>
          <a:prstGeom prst="line">
            <a:avLst/>
          </a:prstGeom>
          <a:noFill/>
          <a:ln w="19050">
            <a:solidFill>
              <a:srgbClr val="D4ED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5257800" y="2816352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5257800" y="3035808"/>
            <a:ext cx="3383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76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and test formulations and process solutions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4754880" y="3419856"/>
            <a:ext cx="384048" cy="384048"/>
          </a:xfrm>
          <a:prstGeom prst="ellipse">
            <a:avLst/>
          </a:prstGeom>
          <a:solidFill>
            <a:srgbClr val="0D1B2A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4754880" y="3419856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937760" y="3840480"/>
            <a:ext cx="0" cy="237744"/>
          </a:xfrm>
          <a:prstGeom prst="line">
            <a:avLst/>
          </a:prstGeom>
          <a:noFill/>
          <a:ln w="19050">
            <a:solidFill>
              <a:srgbClr val="D4ED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5257800" y="3438144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Validate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5257800" y="3657600"/>
            <a:ext cx="3383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76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 trials, optimisation and scale-up support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4754880" y="4041648"/>
            <a:ext cx="384048" cy="384048"/>
          </a:xfrm>
          <a:prstGeom prst="ellipse">
            <a:avLst/>
          </a:prstGeom>
          <a:solidFill>
            <a:srgbClr val="1A7F8E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4754880" y="404164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5257800" y="4059936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Commercialise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5257800" y="4279392"/>
            <a:ext cx="3383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76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Regulatory readiness, SOPs and market handoff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457200" y="46177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i="1" dirty="0">
                <a:solidFill>
                  <a:srgbClr val="1A7F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technical discovery to measurable commercial impact.</a:t>
            </a:r>
            <a:endParaRPr lang="en-US" sz="10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74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Purpose, Vision &amp; Mission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02920" y="914400"/>
            <a:ext cx="7772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D4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strategic intent guiding Novalekra's applied research and consulting work.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411480" y="1463040"/>
            <a:ext cx="2606040" cy="3200400"/>
          </a:xfrm>
          <a:prstGeom prst="roundRect">
            <a:avLst>
              <a:gd name="adj" fmla="val 3509"/>
            </a:avLst>
          </a:prstGeom>
          <a:solidFill>
            <a:srgbClr val="132230"/>
          </a:solidFill>
          <a:ln w="12700">
            <a:solidFill>
              <a:srgbClr val="1A7F8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594360" y="1600200"/>
            <a:ext cx="548640" cy="548640"/>
          </a:xfrm>
          <a:prstGeom prst="ellipse">
            <a:avLst/>
          </a:prstGeom>
          <a:solidFill>
            <a:srgbClr val="1A7F8E"/>
          </a:solidFill>
          <a:ln w="12700">
            <a:solidFill>
              <a:srgbClr val="1A7F8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94360" y="160020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48640" y="2286000"/>
            <a:ext cx="2331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2AB7C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Purpose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48640" y="2706624"/>
            <a:ext cx="2331720" cy="18105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D4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help industries unlock value from materials, processes and research by delivering rigorous, practical engineering solutions that improve efficiency, product performance, compliance and commercial competitiveness.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3246120" y="1463040"/>
            <a:ext cx="2606040" cy="3200400"/>
          </a:xfrm>
          <a:prstGeom prst="roundRect">
            <a:avLst>
              <a:gd name="adj" fmla="val 3509"/>
            </a:avLst>
          </a:prstGeom>
          <a:solidFill>
            <a:srgbClr val="132230"/>
          </a:solidFill>
          <a:ln w="12700">
            <a:solidFill>
              <a:srgbClr val="1A7F8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3429000" y="1600200"/>
            <a:ext cx="548640" cy="548640"/>
          </a:xfrm>
          <a:prstGeom prst="ellipse">
            <a:avLst/>
          </a:prstGeom>
          <a:solidFill>
            <a:srgbClr val="1A7F8E"/>
          </a:solidFill>
          <a:ln w="12700">
            <a:solidFill>
              <a:srgbClr val="1A7F8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429000" y="160020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3383280" y="2286000"/>
            <a:ext cx="2331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2AB7C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Vision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3383280" y="2706624"/>
            <a:ext cx="2331720" cy="18105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D4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become a leading applied research and technology-commercialisation partner in Southern Africa, recognised for translating scientific capability into scalable industrial and commercial outcomes.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6080760" y="1463040"/>
            <a:ext cx="2606040" cy="3200400"/>
          </a:xfrm>
          <a:prstGeom prst="roundRect">
            <a:avLst>
              <a:gd name="adj" fmla="val 3509"/>
            </a:avLst>
          </a:prstGeom>
          <a:solidFill>
            <a:srgbClr val="132230"/>
          </a:solidFill>
          <a:ln w="12700">
            <a:solidFill>
              <a:srgbClr val="1A7F8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6263640" y="1600200"/>
            <a:ext cx="548640" cy="548640"/>
          </a:xfrm>
          <a:prstGeom prst="ellipse">
            <a:avLst/>
          </a:prstGeom>
          <a:solidFill>
            <a:srgbClr val="1A7F8E"/>
          </a:solidFill>
          <a:ln w="12700">
            <a:solidFill>
              <a:srgbClr val="1A7F8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263640" y="160020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6217920" y="2286000"/>
            <a:ext cx="2331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2AB7C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Mission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6217920" y="2706624"/>
            <a:ext cx="2331720" cy="18105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D4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provide reliable, practical and value-driven consulting services that enable clients to develop, test, optimise and commercialise processes and products, from feasibility through to market-ready delivery.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02920" y="4773168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5A76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bridge research knowledge and industrial implementation through expert-led consulting, structured problem-solving and measurable improvement.</a:t>
            </a:r>
            <a:endParaRPr lang="en-US" sz="9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45720"/>
            <a:ext cx="5486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Values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594360"/>
            <a:ext cx="7315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D4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principles that shape how we deliver every assignment.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320040" y="1234440"/>
            <a:ext cx="2651760" cy="1554480"/>
          </a:xfrm>
          <a:prstGeom prst="roundRect">
            <a:avLst>
              <a:gd name="adj" fmla="val 5882"/>
            </a:avLst>
          </a:prstGeom>
          <a:solidFill>
            <a:srgbClr val="EEF7FA"/>
          </a:solidFill>
          <a:ln w="12700">
            <a:solidFill>
              <a:srgbClr val="EEF7FA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57200" y="1371600"/>
            <a:ext cx="365760" cy="365760"/>
          </a:xfrm>
          <a:prstGeom prst="ellipse">
            <a:avLst/>
          </a:prstGeom>
          <a:solidFill>
            <a:srgbClr val="1A7F8E"/>
          </a:solidFill>
          <a:ln w="12700">
            <a:solidFill>
              <a:srgbClr val="1A7F8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137160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429768" y="1828800"/>
            <a:ext cx="243230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1A2E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Technical Excellence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429768" y="2194560"/>
            <a:ext cx="243230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5A76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Sound engineering, evidence-led analysis and industry best practice in every deliverable.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3172968" y="1234440"/>
            <a:ext cx="2651760" cy="1554480"/>
          </a:xfrm>
          <a:prstGeom prst="roundRect">
            <a:avLst>
              <a:gd name="adj" fmla="val 5882"/>
            </a:avLst>
          </a:prstGeom>
          <a:solidFill>
            <a:srgbClr val="EEF7FA"/>
          </a:solidFill>
          <a:ln w="12700">
            <a:solidFill>
              <a:srgbClr val="EEF7FA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3310128" y="1371600"/>
            <a:ext cx="365760" cy="365760"/>
          </a:xfrm>
          <a:prstGeom prst="ellipse">
            <a:avLst/>
          </a:prstGeom>
          <a:solidFill>
            <a:srgbClr val="1A7F8E"/>
          </a:solidFill>
          <a:ln w="12700">
            <a:solidFill>
              <a:srgbClr val="1A7F8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310128" y="137160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3282696" y="1828800"/>
            <a:ext cx="243230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1A2E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Integrity &amp; Professionalism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3282696" y="2194560"/>
            <a:ext cx="243230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5A76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Ethical, transparent and accountable work — always.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6025896" y="1234440"/>
            <a:ext cx="2651760" cy="1554480"/>
          </a:xfrm>
          <a:prstGeom prst="roundRect">
            <a:avLst>
              <a:gd name="adj" fmla="val 5882"/>
            </a:avLst>
          </a:prstGeom>
          <a:solidFill>
            <a:srgbClr val="EEF7FA"/>
          </a:solidFill>
          <a:ln w="12700">
            <a:solidFill>
              <a:srgbClr val="EEF7FA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6163056" y="1371600"/>
            <a:ext cx="365760" cy="365760"/>
          </a:xfrm>
          <a:prstGeom prst="ellipse">
            <a:avLst/>
          </a:prstGeom>
          <a:solidFill>
            <a:srgbClr val="1A7F8E"/>
          </a:solidFill>
          <a:ln w="12700">
            <a:solidFill>
              <a:srgbClr val="1A7F8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6163056" y="137160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6135624" y="1828800"/>
            <a:ext cx="243230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1A2E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Innovation with Practicality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6135624" y="2194560"/>
            <a:ext cx="243230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5A76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Creative but implementable solutions designed for real industrial and commercial environments.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320040" y="2971800"/>
            <a:ext cx="2651760" cy="1554480"/>
          </a:xfrm>
          <a:prstGeom prst="roundRect">
            <a:avLst>
              <a:gd name="adj" fmla="val 5882"/>
            </a:avLst>
          </a:prstGeom>
          <a:solidFill>
            <a:srgbClr val="EEF7FA"/>
          </a:solidFill>
          <a:ln w="12700">
            <a:solidFill>
              <a:srgbClr val="EEF7FA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457200" y="3108960"/>
            <a:ext cx="365760" cy="365760"/>
          </a:xfrm>
          <a:prstGeom prst="ellipse">
            <a:avLst/>
          </a:prstGeom>
          <a:solidFill>
            <a:srgbClr val="1A7F8E"/>
          </a:solidFill>
          <a:ln w="12700">
            <a:solidFill>
              <a:srgbClr val="1A7F8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57200" y="310896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429768" y="3566160"/>
            <a:ext cx="243230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1A2E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Client-Centred Delivery</a:t>
            </a:r>
            <a:endParaRPr lang="en-US" sz="1150" dirty="0"/>
          </a:p>
        </p:txBody>
      </p:sp>
      <p:sp>
        <p:nvSpPr>
          <p:cNvPr id="24" name="Text 22"/>
          <p:cNvSpPr/>
          <p:nvPr/>
        </p:nvSpPr>
        <p:spPr>
          <a:xfrm>
            <a:off x="429768" y="3931920"/>
            <a:ext cx="243230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5A76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Solutions aligned to client objectives, risk profile and commercial constraints.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3172968" y="2971800"/>
            <a:ext cx="2651760" cy="1554480"/>
          </a:xfrm>
          <a:prstGeom prst="roundRect">
            <a:avLst>
              <a:gd name="adj" fmla="val 5882"/>
            </a:avLst>
          </a:prstGeom>
          <a:solidFill>
            <a:srgbClr val="EEF7FA"/>
          </a:solidFill>
          <a:ln w="12700">
            <a:solidFill>
              <a:srgbClr val="EEF7FA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3310128" y="3108960"/>
            <a:ext cx="365760" cy="365760"/>
          </a:xfrm>
          <a:prstGeom prst="ellipse">
            <a:avLst/>
          </a:prstGeom>
          <a:solidFill>
            <a:srgbClr val="1A7F8E"/>
          </a:solidFill>
          <a:ln w="12700">
            <a:solidFill>
              <a:srgbClr val="1A7F8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3310128" y="310896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3282696" y="3566160"/>
            <a:ext cx="243230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1A2E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Continuous Improvement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3282696" y="3931920"/>
            <a:ext cx="243230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5A76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Ongoing efficiency, waste reduction and sustainable performance enhancement.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6025896" y="2971800"/>
            <a:ext cx="2651760" cy="1554480"/>
          </a:xfrm>
          <a:prstGeom prst="roundRect">
            <a:avLst>
              <a:gd name="adj" fmla="val 5882"/>
            </a:avLst>
          </a:prstGeom>
          <a:solidFill>
            <a:srgbClr val="EEF7FA"/>
          </a:solidFill>
          <a:ln w="12700">
            <a:solidFill>
              <a:srgbClr val="EEF7FA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1" name="Shape 29"/>
          <p:cNvSpPr/>
          <p:nvPr/>
        </p:nvSpPr>
        <p:spPr>
          <a:xfrm>
            <a:off x="6163056" y="3108960"/>
            <a:ext cx="365760" cy="365760"/>
          </a:xfrm>
          <a:prstGeom prst="ellipse">
            <a:avLst/>
          </a:prstGeom>
          <a:solidFill>
            <a:srgbClr val="1A7F8E"/>
          </a:solidFill>
          <a:ln w="12700">
            <a:solidFill>
              <a:srgbClr val="1A7F8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6163056" y="310896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6135624" y="3566160"/>
            <a:ext cx="243230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1A2E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Safety, Quality &amp; Compliance</a:t>
            </a:r>
            <a:endParaRPr lang="en-US" sz="1150" dirty="0"/>
          </a:p>
        </p:txBody>
      </p:sp>
      <p:sp>
        <p:nvSpPr>
          <p:cNvPr id="34" name="Text 32"/>
          <p:cNvSpPr/>
          <p:nvPr/>
        </p:nvSpPr>
        <p:spPr>
          <a:xfrm>
            <a:off x="6135624" y="3931920"/>
            <a:ext cx="243230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5A76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Systems aligned with quality, EHS and regulatory requirements at every stage.</a:t>
            </a:r>
            <a:endParaRPr lang="en-US" sz="9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A7F8E"/>
          </a:solidFill>
          <a:ln w="12700">
            <a:solidFill>
              <a:srgbClr val="1A7F8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4572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We Offer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594360"/>
            <a:ext cx="7315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End-to-end technical and research commercialisation services.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320040" y="1207008"/>
            <a:ext cx="4206240" cy="1115568"/>
          </a:xfrm>
          <a:prstGeom prst="roundRect">
            <a:avLst>
              <a:gd name="adj" fmla="val 6557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29768" y="1316736"/>
            <a:ext cx="365760" cy="365760"/>
          </a:xfrm>
          <a:prstGeom prst="roundRect">
            <a:avLst>
              <a:gd name="adj" fmla="val 15000"/>
            </a:avLst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29768" y="1316736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886968" y="1298448"/>
            <a:ext cx="3520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1A2E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Feasibility Studies &amp; Techno-Economic Assessments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886968" y="1691640"/>
            <a:ext cx="3520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5A76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Evaluate technical and commercial viability of new processes, products and technologies. Market sizing, CAPEX/OPEX analysis, risk profiling and investment cases.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4754880" y="1207008"/>
            <a:ext cx="4206240" cy="1115568"/>
          </a:xfrm>
          <a:prstGeom prst="roundRect">
            <a:avLst>
              <a:gd name="adj" fmla="val 6557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4864608" y="1316736"/>
            <a:ext cx="365760" cy="365760"/>
          </a:xfrm>
          <a:prstGeom prst="roundRect">
            <a:avLst>
              <a:gd name="adj" fmla="val 15000"/>
            </a:avLst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864608" y="1316736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5321808" y="1298448"/>
            <a:ext cx="3520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1A2E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Process &amp; Formulation Development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5321808" y="1691640"/>
            <a:ext cx="3520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5A76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Design, develop and optimise manufacturing processes and product formulations. Experimental design (DOE), materials characterisation and formulation science.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320040" y="2468880"/>
            <a:ext cx="4206240" cy="1115568"/>
          </a:xfrm>
          <a:prstGeom prst="roundRect">
            <a:avLst>
              <a:gd name="adj" fmla="val 6557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429768" y="2578608"/>
            <a:ext cx="365760" cy="365760"/>
          </a:xfrm>
          <a:prstGeom prst="roundRect">
            <a:avLst>
              <a:gd name="adj" fmla="val 15000"/>
            </a:avLst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29768" y="2578608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86968" y="2560320"/>
            <a:ext cx="3520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1A2E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Pilot Trials &amp; Optimisation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886968" y="2953512"/>
            <a:ext cx="3520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5A76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 and execute pilot-scale experiments and trials. Validate process parameters, refine formulations and generate data to support confident scale-up decisions.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4754880" y="2468880"/>
            <a:ext cx="4206240" cy="1115568"/>
          </a:xfrm>
          <a:prstGeom prst="roundRect">
            <a:avLst>
              <a:gd name="adj" fmla="val 6557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4864608" y="2578608"/>
            <a:ext cx="365760" cy="365760"/>
          </a:xfrm>
          <a:prstGeom prst="roundRect">
            <a:avLst>
              <a:gd name="adj" fmla="val 15000"/>
            </a:avLst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864608" y="2578608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321808" y="2560320"/>
            <a:ext cx="3520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1A2E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Scale-Up Support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321808" y="2953512"/>
            <a:ext cx="3520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5A76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Bridge the gap between laboratory findings and commercial production. Equipment selection, process transfer, troubleshooting and production ramp-up advisory.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320040" y="3730752"/>
            <a:ext cx="4206240" cy="1115568"/>
          </a:xfrm>
          <a:prstGeom prst="roundRect">
            <a:avLst>
              <a:gd name="adj" fmla="val 6557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429768" y="3840480"/>
            <a:ext cx="365760" cy="365760"/>
          </a:xfrm>
          <a:prstGeom prst="roundRect">
            <a:avLst>
              <a:gd name="adj" fmla="val 15000"/>
            </a:avLst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429768" y="384048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886968" y="3822192"/>
            <a:ext cx="3520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1A2E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Quality, Safety, &amp; Regulatory Readiness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886968" y="4215384"/>
            <a:ext cx="3520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5A76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 products and processes for market entry. Quality systems, EHS compliance, ISO readiness, accreditation support and regulatory documentation.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4754880" y="3730752"/>
            <a:ext cx="4206240" cy="1115568"/>
          </a:xfrm>
          <a:prstGeom prst="roundRect">
            <a:avLst>
              <a:gd name="adj" fmla="val 6557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1" name="Shape 29"/>
          <p:cNvSpPr/>
          <p:nvPr/>
        </p:nvSpPr>
        <p:spPr>
          <a:xfrm>
            <a:off x="4864608" y="3840480"/>
            <a:ext cx="365760" cy="365760"/>
          </a:xfrm>
          <a:prstGeom prst="roundRect">
            <a:avLst>
              <a:gd name="adj" fmla="val 15000"/>
            </a:avLst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4864608" y="384048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5321808" y="3822192"/>
            <a:ext cx="3520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1A2E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Technical Reports, SOPs, &amp; Training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5321808" y="4215384"/>
            <a:ext cx="3520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5A76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Deliver clear, auditable technical documentation, detailed reports, standard operating procedures, work instructions, and capability transfer training.</a:t>
            </a:r>
            <a:endParaRPr lang="en-US" sz="9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7432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Current Projects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02920" y="86868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D4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active commercialisation opportunities under development.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320040" y="1325880"/>
            <a:ext cx="2651760" cy="3474720"/>
          </a:xfrm>
          <a:prstGeom prst="roundRect">
            <a:avLst>
              <a:gd name="adj" fmla="val 4138"/>
            </a:avLst>
          </a:prstGeom>
          <a:solidFill>
            <a:srgbClr val="132230"/>
          </a:solidFill>
          <a:ln w="12700">
            <a:solidFill>
              <a:srgbClr val="1A7F8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57200" y="1481328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150" dirty="0">
                <a:solidFill>
                  <a:srgbClr val="2AB7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01</a:t>
            </a:r>
            <a:endParaRPr lang="en-US" sz="850" dirty="0"/>
          </a:p>
        </p:txBody>
      </p:sp>
      <p:sp>
        <p:nvSpPr>
          <p:cNvPr id="6" name="Shape 4"/>
          <p:cNvSpPr/>
          <p:nvPr/>
        </p:nvSpPr>
        <p:spPr>
          <a:xfrm>
            <a:off x="457200" y="1801368"/>
            <a:ext cx="1828800" cy="0"/>
          </a:xfrm>
          <a:prstGeom prst="line">
            <a:avLst/>
          </a:prstGeom>
          <a:noFill/>
          <a:ln w="12700">
            <a:solidFill>
              <a:srgbClr val="1A7F8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1865376"/>
            <a:ext cx="23774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Juice Manufacturing</a:t>
            </a:r>
            <a:endParaRPr lang="en-US" sz="1400" dirty="0"/>
          </a:p>
          <a:p>
            <a:pPr marL="0" indent="0" algn="l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Advisory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57200" y="2578608"/>
            <a:ext cx="23774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D4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design, equipment selection and manufacturing advisory for a client entering the juice production market. Translating food science and process engineering expertise into a viable production operation.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457200" y="4114800"/>
            <a:ext cx="2331720" cy="201168"/>
          </a:xfrm>
          <a:prstGeom prst="roundRect">
            <a:avLst>
              <a:gd name="adj" fmla="val 22727"/>
            </a:avLst>
          </a:prstGeom>
          <a:solidFill>
            <a:srgbClr val="1A7F8E">
              <a:alpha val="30000"/>
            </a:srgbClr>
          </a:solidFill>
          <a:ln w="12700">
            <a:solidFill>
              <a:srgbClr val="1A7F8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57200" y="4114800"/>
            <a:ext cx="2331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2AB7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Design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457200" y="4352544"/>
            <a:ext cx="2331720" cy="201168"/>
          </a:xfrm>
          <a:prstGeom prst="roundRect">
            <a:avLst>
              <a:gd name="adj" fmla="val 22727"/>
            </a:avLst>
          </a:prstGeom>
          <a:solidFill>
            <a:srgbClr val="1A7F8E">
              <a:alpha val="30000"/>
            </a:srgbClr>
          </a:solidFill>
          <a:ln w="12700">
            <a:solidFill>
              <a:srgbClr val="1A7F8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57200" y="4352544"/>
            <a:ext cx="2331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2AB7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Feasibility</a:t>
            </a:r>
            <a:endParaRPr lang="en-US" sz="800" dirty="0"/>
          </a:p>
        </p:txBody>
      </p:sp>
      <p:sp>
        <p:nvSpPr>
          <p:cNvPr id="13" name="Shape 11"/>
          <p:cNvSpPr/>
          <p:nvPr/>
        </p:nvSpPr>
        <p:spPr>
          <a:xfrm>
            <a:off x="457200" y="4590288"/>
            <a:ext cx="2331720" cy="201168"/>
          </a:xfrm>
          <a:prstGeom prst="roundRect">
            <a:avLst>
              <a:gd name="adj" fmla="val 22727"/>
            </a:avLst>
          </a:prstGeom>
          <a:solidFill>
            <a:srgbClr val="1A7F8E">
              <a:alpha val="30000"/>
            </a:srgbClr>
          </a:solidFill>
          <a:ln w="12700">
            <a:solidFill>
              <a:srgbClr val="1A7F8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57200" y="4590288"/>
            <a:ext cx="2331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2AB7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Manufacturing Advisory</a:t>
            </a:r>
            <a:endParaRPr lang="en-US" sz="800" dirty="0"/>
          </a:p>
        </p:txBody>
      </p:sp>
      <p:sp>
        <p:nvSpPr>
          <p:cNvPr id="15" name="Shape 13"/>
          <p:cNvSpPr/>
          <p:nvPr/>
        </p:nvSpPr>
        <p:spPr>
          <a:xfrm>
            <a:off x="3172968" y="1325880"/>
            <a:ext cx="2651760" cy="3474720"/>
          </a:xfrm>
          <a:prstGeom prst="roundRect">
            <a:avLst>
              <a:gd name="adj" fmla="val 4138"/>
            </a:avLst>
          </a:prstGeom>
          <a:solidFill>
            <a:srgbClr val="132230"/>
          </a:solidFill>
          <a:ln w="12700">
            <a:solidFill>
              <a:srgbClr val="1A7F8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3310128" y="1481328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150" dirty="0">
                <a:solidFill>
                  <a:srgbClr val="2AB7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02</a:t>
            </a:r>
            <a:endParaRPr lang="en-US" sz="850" dirty="0"/>
          </a:p>
        </p:txBody>
      </p:sp>
      <p:sp>
        <p:nvSpPr>
          <p:cNvPr id="17" name="Shape 15"/>
          <p:cNvSpPr/>
          <p:nvPr/>
        </p:nvSpPr>
        <p:spPr>
          <a:xfrm>
            <a:off x="3310128" y="1801368"/>
            <a:ext cx="1828800" cy="0"/>
          </a:xfrm>
          <a:prstGeom prst="line">
            <a:avLst/>
          </a:prstGeom>
          <a:noFill/>
          <a:ln w="12700">
            <a:solidFill>
              <a:srgbClr val="1A7F8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3310128" y="1865376"/>
            <a:ext cx="23774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HDPE / PTFE Polymer</a:t>
            </a:r>
            <a:endParaRPr lang="en-US" sz="1400" dirty="0"/>
          </a:p>
          <a:p>
            <a:pPr marL="0" indent="0" algn="l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Formulation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3310128" y="2578608"/>
            <a:ext cx="23774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D4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Sourcing PTFE (Teflon) from a large-scale producer and blending with HDPE to develop a proprietary polymer formulation with enhanced performance properties for commercial sale.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3310128" y="4114800"/>
            <a:ext cx="2331720" cy="201168"/>
          </a:xfrm>
          <a:prstGeom prst="roundRect">
            <a:avLst>
              <a:gd name="adj" fmla="val 22727"/>
            </a:avLst>
          </a:prstGeom>
          <a:solidFill>
            <a:srgbClr val="1A7F8E">
              <a:alpha val="30000"/>
            </a:srgbClr>
          </a:solidFill>
          <a:ln w="12700">
            <a:solidFill>
              <a:srgbClr val="1A7F8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3310128" y="4114800"/>
            <a:ext cx="2331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2AB7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Formulation R&amp;D</a:t>
            </a:r>
            <a:endParaRPr lang="en-US" sz="800" dirty="0"/>
          </a:p>
        </p:txBody>
      </p:sp>
      <p:sp>
        <p:nvSpPr>
          <p:cNvPr id="22" name="Shape 20"/>
          <p:cNvSpPr/>
          <p:nvPr/>
        </p:nvSpPr>
        <p:spPr>
          <a:xfrm>
            <a:off x="3310128" y="4352544"/>
            <a:ext cx="2331720" cy="201168"/>
          </a:xfrm>
          <a:prstGeom prst="roundRect">
            <a:avLst>
              <a:gd name="adj" fmla="val 22727"/>
            </a:avLst>
          </a:prstGeom>
          <a:solidFill>
            <a:srgbClr val="1A7F8E">
              <a:alpha val="30000"/>
            </a:srgbClr>
          </a:solidFill>
          <a:ln w="12700">
            <a:solidFill>
              <a:srgbClr val="1A7F8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3310128" y="4352544"/>
            <a:ext cx="2331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2AB7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Materials Testing</a:t>
            </a:r>
            <a:endParaRPr lang="en-US" sz="800" dirty="0"/>
          </a:p>
        </p:txBody>
      </p:sp>
      <p:sp>
        <p:nvSpPr>
          <p:cNvPr id="24" name="Shape 22"/>
          <p:cNvSpPr/>
          <p:nvPr/>
        </p:nvSpPr>
        <p:spPr>
          <a:xfrm>
            <a:off x="3310128" y="4590288"/>
            <a:ext cx="2331720" cy="201168"/>
          </a:xfrm>
          <a:prstGeom prst="roundRect">
            <a:avLst>
              <a:gd name="adj" fmla="val 22727"/>
            </a:avLst>
          </a:prstGeom>
          <a:solidFill>
            <a:srgbClr val="1A7F8E">
              <a:alpha val="30000"/>
            </a:srgbClr>
          </a:solidFill>
          <a:ln w="12700">
            <a:solidFill>
              <a:srgbClr val="1A7F8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3310128" y="4590288"/>
            <a:ext cx="2331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2AB7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Commercialisation</a:t>
            </a:r>
            <a:endParaRPr lang="en-US" sz="800" dirty="0"/>
          </a:p>
        </p:txBody>
      </p:sp>
      <p:sp>
        <p:nvSpPr>
          <p:cNvPr id="26" name="Shape 24"/>
          <p:cNvSpPr/>
          <p:nvPr/>
        </p:nvSpPr>
        <p:spPr>
          <a:xfrm>
            <a:off x="6025896" y="1325880"/>
            <a:ext cx="2651760" cy="3474720"/>
          </a:xfrm>
          <a:prstGeom prst="roundRect">
            <a:avLst>
              <a:gd name="adj" fmla="val 4138"/>
            </a:avLst>
          </a:prstGeom>
          <a:solidFill>
            <a:srgbClr val="132230"/>
          </a:solidFill>
          <a:ln w="12700">
            <a:solidFill>
              <a:srgbClr val="1A7F8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6163056" y="1481328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150" dirty="0">
                <a:solidFill>
                  <a:srgbClr val="2AB7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03</a:t>
            </a:r>
            <a:endParaRPr lang="en-US" sz="850" dirty="0"/>
          </a:p>
        </p:txBody>
      </p:sp>
      <p:sp>
        <p:nvSpPr>
          <p:cNvPr id="28" name="Shape 26"/>
          <p:cNvSpPr/>
          <p:nvPr/>
        </p:nvSpPr>
        <p:spPr>
          <a:xfrm>
            <a:off x="6163056" y="1801368"/>
            <a:ext cx="1828800" cy="0"/>
          </a:xfrm>
          <a:prstGeom prst="line">
            <a:avLst/>
          </a:prstGeom>
          <a:noFill/>
          <a:ln w="12700">
            <a:solidFill>
              <a:srgbClr val="1A7F8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6163056" y="1865376"/>
            <a:ext cx="23774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Waste Tyre</a:t>
            </a:r>
            <a:endParaRPr lang="en-US" sz="1400" dirty="0"/>
          </a:p>
          <a:p>
            <a:pPr marL="0" indent="0" algn="l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Repurposing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6163056" y="2578608"/>
            <a:ext cx="23774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D4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Developing and commercialising value-added products from end-of-life tyres through pyrolysis, material recovery and secondary manufacturing, targeting identified market outlets.</a:t>
            </a:r>
            <a:endParaRPr lang="en-US" sz="950" dirty="0"/>
          </a:p>
        </p:txBody>
      </p:sp>
      <p:sp>
        <p:nvSpPr>
          <p:cNvPr id="31" name="Shape 29"/>
          <p:cNvSpPr/>
          <p:nvPr/>
        </p:nvSpPr>
        <p:spPr>
          <a:xfrm>
            <a:off x="6163056" y="4114800"/>
            <a:ext cx="2331720" cy="201168"/>
          </a:xfrm>
          <a:prstGeom prst="roundRect">
            <a:avLst>
              <a:gd name="adj" fmla="val 22727"/>
            </a:avLst>
          </a:prstGeom>
          <a:solidFill>
            <a:srgbClr val="1A7F8E">
              <a:alpha val="30000"/>
            </a:srgbClr>
          </a:solidFill>
          <a:ln w="12700">
            <a:solidFill>
              <a:srgbClr val="1A7F8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6163056" y="4114800"/>
            <a:ext cx="2331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2AB7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Circular Economy</a:t>
            </a:r>
            <a:endParaRPr lang="en-US" sz="800" dirty="0"/>
          </a:p>
        </p:txBody>
      </p:sp>
      <p:sp>
        <p:nvSpPr>
          <p:cNvPr id="33" name="Shape 31"/>
          <p:cNvSpPr/>
          <p:nvPr/>
        </p:nvSpPr>
        <p:spPr>
          <a:xfrm>
            <a:off x="6163056" y="4352544"/>
            <a:ext cx="2331720" cy="201168"/>
          </a:xfrm>
          <a:prstGeom prst="roundRect">
            <a:avLst>
              <a:gd name="adj" fmla="val 22727"/>
            </a:avLst>
          </a:prstGeom>
          <a:solidFill>
            <a:srgbClr val="1A7F8E">
              <a:alpha val="30000"/>
            </a:srgbClr>
          </a:solidFill>
          <a:ln w="12700">
            <a:solidFill>
              <a:srgbClr val="1A7F8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6163056" y="4352544"/>
            <a:ext cx="2331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2AB7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Pyrolysis</a:t>
            </a:r>
            <a:endParaRPr lang="en-US" sz="800" dirty="0"/>
          </a:p>
        </p:txBody>
      </p:sp>
      <p:sp>
        <p:nvSpPr>
          <p:cNvPr id="35" name="Shape 33"/>
          <p:cNvSpPr/>
          <p:nvPr/>
        </p:nvSpPr>
        <p:spPr>
          <a:xfrm>
            <a:off x="6163056" y="4590288"/>
            <a:ext cx="2331720" cy="201168"/>
          </a:xfrm>
          <a:prstGeom prst="roundRect">
            <a:avLst>
              <a:gd name="adj" fmla="val 22727"/>
            </a:avLst>
          </a:prstGeom>
          <a:solidFill>
            <a:srgbClr val="1A7F8E">
              <a:alpha val="30000"/>
            </a:srgbClr>
          </a:solidFill>
          <a:ln w="12700">
            <a:solidFill>
              <a:srgbClr val="1A7F8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6163056" y="4590288"/>
            <a:ext cx="2331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2AB7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Development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457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Project 01  |  Juice Manufacturing Advisory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502920" y="612648"/>
            <a:ext cx="77724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D4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Supporting a client entering commercial juice production through end-to-end process expertise.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457200" y="1207008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D1B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Project Overview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1600200"/>
            <a:ext cx="393192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A2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client seeking to enter the juice manufacturing sector requires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57200" y="3246120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1B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Our Scope of Work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3611880"/>
            <a:ext cx="384048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A2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Techno-economic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754880" y="1207008"/>
            <a:ext cx="3977640" cy="822960"/>
          </a:xfrm>
          <a:prstGeom prst="roundRect">
            <a:avLst>
              <a:gd name="adj" fmla="val 8889"/>
            </a:avLst>
          </a:prstGeom>
          <a:solidFill>
            <a:srgbClr val="EEF7FA"/>
          </a:solidFill>
          <a:ln w="12700">
            <a:solidFill>
              <a:srgbClr val="EEF7FA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892040" y="1271016"/>
            <a:ext cx="3703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7F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Type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4892040" y="1536192"/>
            <a:ext cx="3703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1A2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Development &amp; Manufacturing Advisory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54880" y="2176272"/>
            <a:ext cx="3977640" cy="822960"/>
          </a:xfrm>
          <a:prstGeom prst="roundRect">
            <a:avLst>
              <a:gd name="adj" fmla="val 8889"/>
            </a:avLst>
          </a:prstGeom>
          <a:solidFill>
            <a:srgbClr val="EEF7FA"/>
          </a:solidFill>
          <a:ln w="12700">
            <a:solidFill>
              <a:srgbClr val="EEF7FA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892040" y="2240280"/>
            <a:ext cx="3703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7F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Disciplines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4892040" y="2505456"/>
            <a:ext cx="3703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1A2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Chemical Engineering  •  Food Technology  •  Quality Systems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754880" y="3145536"/>
            <a:ext cx="3977640" cy="822960"/>
          </a:xfrm>
          <a:prstGeom prst="roundRect">
            <a:avLst>
              <a:gd name="adj" fmla="val 8889"/>
            </a:avLst>
          </a:prstGeom>
          <a:solidFill>
            <a:srgbClr val="EEF7FA"/>
          </a:solidFill>
          <a:ln w="12700">
            <a:solidFill>
              <a:srgbClr val="EEF7FA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892040" y="3209544"/>
            <a:ext cx="3703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7F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Deliverables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4892040" y="3474720"/>
            <a:ext cx="3703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1A2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Feasibility Report  •  Process Design  •  SOPs  •  Training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754880" y="4114800"/>
            <a:ext cx="3977640" cy="822960"/>
          </a:xfrm>
          <a:prstGeom prst="roundRect">
            <a:avLst>
              <a:gd name="adj" fmla="val 8889"/>
            </a:avLst>
          </a:prstGeom>
          <a:solidFill>
            <a:srgbClr val="EEF7FA"/>
          </a:solidFill>
          <a:ln w="12700">
            <a:solidFill>
              <a:srgbClr val="EEF7FA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892040" y="4178808"/>
            <a:ext cx="3703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7F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 Outcome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4892040" y="4443984"/>
            <a:ext cx="3703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1A2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Fully operational, compliant juice manufacturing unit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A7F8E"/>
          </a:solidFill>
          <a:ln w="12700">
            <a:solidFill>
              <a:srgbClr val="1A7F8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457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Project 02  |  HDPE / PTFE Polymer Formulation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502920" y="612648"/>
            <a:ext cx="77724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Developing a proprietary HDPE–PTFE blend with enhanced performance characteristics for commercial sale.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457200" y="1207008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D1B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Project Overview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1600200"/>
            <a:ext cx="393192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A2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Novalekra will source polytetrafluoroethylene (PTFE/Teflon) from a large-scale commercial producer and compound it with high-density polyethylene (HDPE) from an identified industrial user. The project involves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57200" y="3310128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1B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Our Scope of Work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3675888"/>
            <a:ext cx="3840480" cy="12618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A2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Supply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754880" y="1207008"/>
            <a:ext cx="3977640" cy="822960"/>
          </a:xfrm>
          <a:prstGeom prst="roundRect">
            <a:avLst>
              <a:gd name="adj" fmla="val 8889"/>
            </a:avLst>
          </a:prstGeom>
          <a:solidFill>
            <a:srgbClr val="EEF7FA"/>
          </a:solidFill>
          <a:ln w="12700">
            <a:solidFill>
              <a:srgbClr val="EEF7FA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892040" y="1271016"/>
            <a:ext cx="3703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7F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Type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4892040" y="1536192"/>
            <a:ext cx="3703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1A2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Formulation R&amp;D and Materials Commercialisation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54880" y="2176272"/>
            <a:ext cx="3977640" cy="822960"/>
          </a:xfrm>
          <a:prstGeom prst="roundRect">
            <a:avLst>
              <a:gd name="adj" fmla="val 8889"/>
            </a:avLst>
          </a:prstGeom>
          <a:solidFill>
            <a:srgbClr val="EEF7FA"/>
          </a:solidFill>
          <a:ln w="12700">
            <a:solidFill>
              <a:srgbClr val="EEF7FA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892040" y="2240280"/>
            <a:ext cx="3703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7F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Disciplines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4892040" y="2505456"/>
            <a:ext cx="3703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1A2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Polymer Engineering  •  Materials Science  •  Process Chemistry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754880" y="3145536"/>
            <a:ext cx="3977640" cy="822960"/>
          </a:xfrm>
          <a:prstGeom prst="roundRect">
            <a:avLst>
              <a:gd name="adj" fmla="val 8889"/>
            </a:avLst>
          </a:prstGeom>
          <a:solidFill>
            <a:srgbClr val="EEF7FA"/>
          </a:solidFill>
          <a:ln w="12700">
            <a:solidFill>
              <a:srgbClr val="EEF7FA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892040" y="3209544"/>
            <a:ext cx="3703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7F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Deliverables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4892040" y="3474720"/>
            <a:ext cx="3703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1A2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Optimised Formulation  •  Characterisation Data  •  Commercial Proposal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754880" y="4114800"/>
            <a:ext cx="3977640" cy="822960"/>
          </a:xfrm>
          <a:prstGeom prst="roundRect">
            <a:avLst>
              <a:gd name="adj" fmla="val 8889"/>
            </a:avLst>
          </a:prstGeom>
          <a:solidFill>
            <a:srgbClr val="EEF7FA"/>
          </a:solidFill>
          <a:ln w="12700">
            <a:solidFill>
              <a:srgbClr val="EEF7FA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892040" y="4178808"/>
            <a:ext cx="3703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7F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 Outcome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4892040" y="4443984"/>
            <a:ext cx="3703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1A2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Market-ready HDPE–PTFE blend product for sale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1492</Words>
  <Application>Microsoft Office PowerPoint</Application>
  <PresentationFormat>On-screen Show (16:9)</PresentationFormat>
  <Paragraphs>231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Cambria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Novalekra Company Profile</dc:title>
  <dc:subject>PptxGenJS Presentation</dc:subject>
  <dc:creator>Novalekra</dc:creator>
  <cp:lastModifiedBy>Nhlanhla Nyembe</cp:lastModifiedBy>
  <cp:revision>3</cp:revision>
  <dcterms:created xsi:type="dcterms:W3CDTF">2026-06-25T11:49:11Z</dcterms:created>
  <dcterms:modified xsi:type="dcterms:W3CDTF">2026-07-09T18:52:12Z</dcterms:modified>
</cp:coreProperties>
</file>