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p:scale>
          <a:sx n="100" d="100"/>
          <a:sy n="100" d="100"/>
        </p:scale>
        <p:origin x="52" y="-7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8836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MASTER">
    <p:bg>
      <p:bgPr>
        <a:solidFill>
          <a:srgbClr val="F7F9FB"/>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7F9FB"/>
          </a:solidFill>
          <a:ln w="12700">
            <a:solidFill>
              <a:srgbClr val="F7F9FB"/>
            </a:solidFill>
            <a:prstDash val="solid"/>
          </a:ln>
        </p:spPr>
        <p:txBody>
          <a:bodyPr/>
          <a:lstStyle/>
          <a:p>
            <a:endParaRPr lang="en-ZA"/>
          </a:p>
        </p:txBody>
      </p:sp>
      <p:sp>
        <p:nvSpPr>
          <p:cNvPr id="3" name="Shape 1"/>
          <p:cNvSpPr/>
          <p:nvPr/>
        </p:nvSpPr>
        <p:spPr>
          <a:xfrm>
            <a:off x="502920" y="6446520"/>
            <a:ext cx="11201400" cy="0"/>
          </a:xfrm>
          <a:prstGeom prst="line">
            <a:avLst/>
          </a:prstGeom>
          <a:noFill/>
          <a:ln w="12700">
            <a:solidFill>
              <a:srgbClr val="D9E3EC"/>
            </a:solidFill>
            <a:prstDash val="solid"/>
          </a:ln>
        </p:spPr>
        <p:txBody>
          <a:bodyPr/>
          <a:lstStyle/>
          <a:p>
            <a:endParaRPr lang="en-ZA"/>
          </a:p>
        </p:txBody>
      </p:sp>
      <p:sp>
        <p:nvSpPr>
          <p:cNvPr id="4" name="Text 2"/>
          <p:cNvSpPr/>
          <p:nvPr/>
        </p:nvSpPr>
        <p:spPr>
          <a:xfrm>
            <a:off x="594360" y="6519672"/>
            <a:ext cx="1828800" cy="164592"/>
          </a:xfrm>
          <a:prstGeom prst="rect">
            <a:avLst/>
          </a:prstGeom>
          <a:noFill/>
          <a:ln/>
        </p:spPr>
        <p:txBody>
          <a:bodyPr wrap="square" lIns="0" tIns="0" rIns="0" bIns="0" rtlCol="0" anchor="ctr"/>
          <a:lstStyle/>
          <a:p>
            <a:pPr marL="0" indent="0">
              <a:buNone/>
            </a:pPr>
            <a:r>
              <a:rPr lang="en-US" sz="800" b="1" dirty="0">
                <a:solidFill>
                  <a:srgbClr val="0B1F33"/>
                </a:solidFill>
                <a:latin typeface="Aptos Display" pitchFamily="34" charset="0"/>
                <a:ea typeface="Aptos Display" pitchFamily="34" charset="-122"/>
                <a:cs typeface="Aptos Display" pitchFamily="34" charset="-120"/>
              </a:rPr>
              <a:t>NOVALEKRA</a:t>
            </a:r>
            <a:endParaRPr lang="en-US" sz="800" dirty="0"/>
          </a:p>
        </p:txBody>
      </p:sp>
      <p:sp>
        <p:nvSpPr>
          <p:cNvPr id="5" name="Text 3"/>
          <p:cNvSpPr/>
          <p:nvPr/>
        </p:nvSpPr>
        <p:spPr>
          <a:xfrm>
            <a:off x="2148840" y="6519672"/>
            <a:ext cx="6766560" cy="164592"/>
          </a:xfrm>
          <a:prstGeom prst="rect">
            <a:avLst/>
          </a:prstGeom>
          <a:noFill/>
          <a:ln/>
        </p:spPr>
        <p:txBody>
          <a:bodyPr wrap="square" lIns="0" tIns="0" rIns="0" bIns="0" rtlCol="0" anchor="ctr"/>
          <a:lstStyle/>
          <a:p>
            <a:pPr marL="0" indent="0">
              <a:buNone/>
            </a:pPr>
            <a:r>
              <a:rPr lang="en-US" sz="750" dirty="0">
                <a:solidFill>
                  <a:srgbClr val="5E6C78"/>
                </a:solidFill>
              </a:rPr>
              <a:t>Engineering Consulting  |  Materials &amp; Process Innovation  |  Operational Excellence</a:t>
            </a:r>
            <a:endParaRPr lang="en-US" sz="750" dirty="0"/>
          </a:p>
        </p:txBody>
      </p:sp>
      <p:sp>
        <p:nvSpPr>
          <p:cNvPr id="25" name="Slide Number Placeholder 0"/>
          <p:cNvSpPr>
            <a:spLocks noGrp="1"/>
          </p:cNvSpPr>
          <p:nvPr>
            <p:ph type="sldNum" sz="quarter" idx="4294967295"/>
          </p:nvPr>
        </p:nvSpPr>
        <p:spPr>
          <a:xfrm>
            <a:off x="11338560" y="6492240"/>
            <a:ext cx="800000" cy="300000"/>
          </a:xfrm>
          <a:prstGeom prst="rect">
            <a:avLst/>
          </a:prstGeom>
          <a:extLst>
            <a:ext uri="{C572A759-6A51-4108-AA02-DFA0A04FC94B}">
              <ma14:wrappingTextBoxFlag xmlns:ma14="http://schemas.microsoft.com/office/mac/drawingml/2011/main" xmlns="" val="0"/>
            </a:ext>
          </a:extLst>
        </p:spPr>
        <p:txBody>
          <a:bodyPr/>
          <a:lstStyle>
            <a:lvl1pPr>
              <a:defRPr sz="800">
                <a:solidFill>
                  <a:srgbClr val="5E6C78"/>
                </a:solidFill>
                <a:latin typeface="Aptos"/>
                <a:ea typeface="Aptos"/>
                <a:cs typeface="Aptos"/>
              </a:defRPr>
            </a:lvl1pPr>
          </a:lstStyle>
          <a:p>
            <a:pPr algn="l"/>
            <a:fld id="{F7021451-1387-4CA6-816F-3879F97B5CBC}" type="slidenum">
              <a:rPr lang="en-US" b="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338560" y="6492240"/>
            <a:ext cx="800000" cy="300000"/>
          </a:xfrm>
          <a:prstGeom prst="rect">
            <a:avLst/>
          </a:prstGeom>
          <a:extLst>
            <a:ext uri="{C572A759-6A51-4108-AA02-DFA0A04FC94B}">
              <ma14:wrappingTextBoxFlag xmlns:ma14="http://schemas.microsoft.com/office/mac/drawingml/2011/main" xmlns="" val="0"/>
            </a:ext>
          </a:extLst>
        </p:spPr>
        <p:txBody>
          <a:bodyPr/>
          <a:lstStyle>
            <a:lvl1pPr>
              <a:defRPr sz="800">
                <a:solidFill>
                  <a:srgbClr val="5E6C78"/>
                </a:solidFill>
                <a:latin typeface="Aptos"/>
                <a:ea typeface="Aptos"/>
                <a:cs typeface="Aptos"/>
              </a:defRPr>
            </a:lvl1pPr>
          </a:lstStyle>
          <a:p>
            <a:pPr algn="l"/>
            <a:fld id="{F7021451-1387-4CA6-816F-3879F97B5CBC}" type="slidenum">
              <a:rPr lang="en-US" b="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1F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B1F33"/>
          </a:solidFill>
          <a:ln w="12700">
            <a:solidFill>
              <a:srgbClr val="0B1F33"/>
            </a:solidFill>
            <a:prstDash val="solid"/>
          </a:ln>
        </p:spPr>
        <p:txBody>
          <a:bodyPr/>
          <a:lstStyle/>
          <a:p>
            <a:endParaRPr lang="en-ZA"/>
          </a:p>
        </p:txBody>
      </p:sp>
      <p:sp>
        <p:nvSpPr>
          <p:cNvPr id="3" name="Shape 1"/>
          <p:cNvSpPr/>
          <p:nvPr/>
        </p:nvSpPr>
        <p:spPr>
          <a:xfrm rot="2400000">
            <a:off x="8229600" y="-1051560"/>
            <a:ext cx="4114800" cy="4114800"/>
          </a:xfrm>
          <a:prstGeom prst="arc">
            <a:avLst/>
          </a:prstGeom>
          <a:solidFill>
            <a:srgbClr val="0B1F33">
              <a:alpha val="0"/>
            </a:srgbClr>
          </a:solidFill>
          <a:ln w="12700">
            <a:solidFill>
              <a:srgbClr val="25445E">
                <a:alpha val="55000"/>
              </a:srgbClr>
            </a:solidFill>
            <a:prstDash val="solid"/>
          </a:ln>
        </p:spPr>
        <p:txBody>
          <a:bodyPr/>
          <a:lstStyle/>
          <a:p>
            <a:endParaRPr lang="en-ZA"/>
          </a:p>
        </p:txBody>
      </p:sp>
      <p:sp>
        <p:nvSpPr>
          <p:cNvPr id="4" name="Shape 2"/>
          <p:cNvSpPr/>
          <p:nvPr/>
        </p:nvSpPr>
        <p:spPr>
          <a:xfrm rot="2400000">
            <a:off x="8449056" y="-978408"/>
            <a:ext cx="4114800" cy="4114800"/>
          </a:xfrm>
          <a:prstGeom prst="arc">
            <a:avLst/>
          </a:prstGeom>
          <a:solidFill>
            <a:srgbClr val="0B1F33">
              <a:alpha val="0"/>
            </a:srgbClr>
          </a:solidFill>
          <a:ln w="12700">
            <a:solidFill>
              <a:srgbClr val="25445E">
                <a:alpha val="55000"/>
              </a:srgbClr>
            </a:solidFill>
            <a:prstDash val="solid"/>
          </a:ln>
        </p:spPr>
        <p:txBody>
          <a:bodyPr/>
          <a:lstStyle/>
          <a:p>
            <a:endParaRPr lang="en-ZA"/>
          </a:p>
        </p:txBody>
      </p:sp>
      <p:sp>
        <p:nvSpPr>
          <p:cNvPr id="5" name="Shape 3"/>
          <p:cNvSpPr/>
          <p:nvPr/>
        </p:nvSpPr>
        <p:spPr>
          <a:xfrm rot="2400000">
            <a:off x="8668512" y="-905256"/>
            <a:ext cx="4114800" cy="4114800"/>
          </a:xfrm>
          <a:prstGeom prst="arc">
            <a:avLst/>
          </a:prstGeom>
          <a:solidFill>
            <a:srgbClr val="0B1F33">
              <a:alpha val="0"/>
            </a:srgbClr>
          </a:solidFill>
          <a:ln w="12700">
            <a:solidFill>
              <a:srgbClr val="25445E">
                <a:alpha val="55000"/>
              </a:srgbClr>
            </a:solidFill>
            <a:prstDash val="solid"/>
          </a:ln>
        </p:spPr>
        <p:txBody>
          <a:bodyPr/>
          <a:lstStyle/>
          <a:p>
            <a:endParaRPr lang="en-ZA"/>
          </a:p>
        </p:txBody>
      </p:sp>
      <p:sp>
        <p:nvSpPr>
          <p:cNvPr id="6" name="Shape 4"/>
          <p:cNvSpPr/>
          <p:nvPr/>
        </p:nvSpPr>
        <p:spPr>
          <a:xfrm rot="2400000">
            <a:off x="8887968" y="-832104"/>
            <a:ext cx="4114800" cy="4114800"/>
          </a:xfrm>
          <a:prstGeom prst="arc">
            <a:avLst/>
          </a:prstGeom>
          <a:solidFill>
            <a:srgbClr val="0B1F33">
              <a:alpha val="0"/>
            </a:srgbClr>
          </a:solidFill>
          <a:ln w="12700">
            <a:solidFill>
              <a:srgbClr val="25445E">
                <a:alpha val="55000"/>
              </a:srgbClr>
            </a:solidFill>
            <a:prstDash val="solid"/>
          </a:ln>
        </p:spPr>
        <p:txBody>
          <a:bodyPr/>
          <a:lstStyle/>
          <a:p>
            <a:endParaRPr lang="en-ZA"/>
          </a:p>
        </p:txBody>
      </p:sp>
      <p:sp>
        <p:nvSpPr>
          <p:cNvPr id="7" name="Shape 5"/>
          <p:cNvSpPr/>
          <p:nvPr/>
        </p:nvSpPr>
        <p:spPr>
          <a:xfrm rot="2400000">
            <a:off x="9107424" y="-758952"/>
            <a:ext cx="4114800" cy="4114800"/>
          </a:xfrm>
          <a:prstGeom prst="arc">
            <a:avLst/>
          </a:prstGeom>
          <a:solidFill>
            <a:srgbClr val="0B1F33">
              <a:alpha val="0"/>
            </a:srgbClr>
          </a:solidFill>
          <a:ln w="12700">
            <a:solidFill>
              <a:srgbClr val="25445E">
                <a:alpha val="55000"/>
              </a:srgbClr>
            </a:solidFill>
            <a:prstDash val="solid"/>
          </a:ln>
        </p:spPr>
        <p:txBody>
          <a:bodyPr/>
          <a:lstStyle/>
          <a:p>
            <a:endParaRPr lang="en-ZA"/>
          </a:p>
        </p:txBody>
      </p:sp>
      <p:sp>
        <p:nvSpPr>
          <p:cNvPr id="8" name="Shape 6"/>
          <p:cNvSpPr/>
          <p:nvPr/>
        </p:nvSpPr>
        <p:spPr>
          <a:xfrm rot="2400000">
            <a:off x="9326880" y="-685800"/>
            <a:ext cx="4114800" cy="4114800"/>
          </a:xfrm>
          <a:prstGeom prst="arc">
            <a:avLst/>
          </a:prstGeom>
          <a:solidFill>
            <a:srgbClr val="0B1F33">
              <a:alpha val="0"/>
            </a:srgbClr>
          </a:solidFill>
          <a:ln w="12700">
            <a:solidFill>
              <a:srgbClr val="25445E">
                <a:alpha val="55000"/>
              </a:srgbClr>
            </a:solidFill>
            <a:prstDash val="solid"/>
          </a:ln>
        </p:spPr>
        <p:txBody>
          <a:bodyPr/>
          <a:lstStyle/>
          <a:p>
            <a:endParaRPr lang="en-ZA"/>
          </a:p>
        </p:txBody>
      </p:sp>
      <p:sp>
        <p:nvSpPr>
          <p:cNvPr id="9" name="Shape 7"/>
          <p:cNvSpPr/>
          <p:nvPr/>
        </p:nvSpPr>
        <p:spPr>
          <a:xfrm rot="2400000">
            <a:off x="9546336" y="-612648"/>
            <a:ext cx="4114800" cy="4114800"/>
          </a:xfrm>
          <a:prstGeom prst="arc">
            <a:avLst/>
          </a:prstGeom>
          <a:solidFill>
            <a:srgbClr val="0B1F33">
              <a:alpha val="0"/>
            </a:srgbClr>
          </a:solidFill>
          <a:ln w="12700">
            <a:solidFill>
              <a:srgbClr val="25445E">
                <a:alpha val="55000"/>
              </a:srgbClr>
            </a:solidFill>
            <a:prstDash val="solid"/>
          </a:ln>
        </p:spPr>
        <p:txBody>
          <a:bodyPr/>
          <a:lstStyle/>
          <a:p>
            <a:endParaRPr lang="en-ZA"/>
          </a:p>
        </p:txBody>
      </p:sp>
      <p:sp>
        <p:nvSpPr>
          <p:cNvPr id="10" name="Shape 8"/>
          <p:cNvSpPr/>
          <p:nvPr/>
        </p:nvSpPr>
        <p:spPr>
          <a:xfrm rot="2400000">
            <a:off x="9765792" y="-539496"/>
            <a:ext cx="4114800" cy="4114800"/>
          </a:xfrm>
          <a:prstGeom prst="arc">
            <a:avLst/>
          </a:prstGeom>
          <a:solidFill>
            <a:srgbClr val="0B1F33">
              <a:alpha val="0"/>
            </a:srgbClr>
          </a:solidFill>
          <a:ln w="12700">
            <a:solidFill>
              <a:srgbClr val="25445E">
                <a:alpha val="55000"/>
              </a:srgbClr>
            </a:solidFill>
            <a:prstDash val="solid"/>
          </a:ln>
        </p:spPr>
        <p:txBody>
          <a:bodyPr/>
          <a:lstStyle/>
          <a:p>
            <a:endParaRPr lang="en-ZA"/>
          </a:p>
        </p:txBody>
      </p:sp>
      <p:sp>
        <p:nvSpPr>
          <p:cNvPr id="11" name="Shape 9"/>
          <p:cNvSpPr/>
          <p:nvPr/>
        </p:nvSpPr>
        <p:spPr>
          <a:xfrm>
            <a:off x="10607040" y="0"/>
            <a:ext cx="1581912" cy="6858000"/>
          </a:xfrm>
          <a:prstGeom prst="rect">
            <a:avLst/>
          </a:prstGeom>
          <a:solidFill>
            <a:srgbClr val="10324A">
              <a:alpha val="85000"/>
            </a:srgbClr>
          </a:solidFill>
          <a:ln w="12700">
            <a:solidFill>
              <a:srgbClr val="10324A">
                <a:alpha val="0"/>
              </a:srgbClr>
            </a:solidFill>
            <a:prstDash val="solid"/>
          </a:ln>
        </p:spPr>
        <p:txBody>
          <a:bodyPr/>
          <a:lstStyle/>
          <a:p>
            <a:endParaRPr lang="en-ZA"/>
          </a:p>
        </p:txBody>
      </p:sp>
      <p:sp>
        <p:nvSpPr>
          <p:cNvPr id="12" name="Shape 10"/>
          <p:cNvSpPr/>
          <p:nvPr/>
        </p:nvSpPr>
        <p:spPr>
          <a:xfrm>
            <a:off x="10561320" y="0"/>
            <a:ext cx="73152" cy="6858000"/>
          </a:xfrm>
          <a:prstGeom prst="rect">
            <a:avLst/>
          </a:prstGeom>
          <a:solidFill>
            <a:srgbClr val="00A7A5"/>
          </a:solidFill>
          <a:ln w="12700">
            <a:solidFill>
              <a:srgbClr val="00A7A5"/>
            </a:solidFill>
            <a:prstDash val="solid"/>
          </a:ln>
        </p:spPr>
        <p:txBody>
          <a:bodyPr/>
          <a:lstStyle/>
          <a:p>
            <a:endParaRPr lang="en-ZA"/>
          </a:p>
        </p:txBody>
      </p:sp>
      <p:sp>
        <p:nvSpPr>
          <p:cNvPr id="13" name="Shape 11"/>
          <p:cNvSpPr/>
          <p:nvPr/>
        </p:nvSpPr>
        <p:spPr>
          <a:xfrm>
            <a:off x="658368" y="502920"/>
            <a:ext cx="499262" cy="499262"/>
          </a:xfrm>
          <a:prstGeom prst="hexagon">
            <a:avLst/>
          </a:prstGeom>
          <a:solidFill>
            <a:srgbClr val="FFFFFF"/>
          </a:solidFill>
          <a:ln w="12700">
            <a:solidFill>
              <a:srgbClr val="FFFFFF"/>
            </a:solidFill>
            <a:prstDash val="solid"/>
          </a:ln>
        </p:spPr>
        <p:txBody>
          <a:bodyPr/>
          <a:lstStyle/>
          <a:p>
            <a:endParaRPr lang="en-ZA"/>
          </a:p>
        </p:txBody>
      </p:sp>
      <p:sp>
        <p:nvSpPr>
          <p:cNvPr id="14" name="Text 12"/>
          <p:cNvSpPr/>
          <p:nvPr/>
        </p:nvSpPr>
        <p:spPr>
          <a:xfrm>
            <a:off x="773582" y="579730"/>
            <a:ext cx="268834" cy="268834"/>
          </a:xfrm>
          <a:prstGeom prst="rect">
            <a:avLst/>
          </a:prstGeom>
          <a:noFill/>
          <a:ln/>
        </p:spPr>
        <p:txBody>
          <a:bodyPr wrap="square" lIns="0" tIns="0" rIns="0" bIns="0" rtlCol="0" anchor="ctr"/>
          <a:lstStyle/>
          <a:p>
            <a:pPr marL="0" indent="0" algn="ctr">
              <a:buNone/>
            </a:pPr>
            <a:r>
              <a:rPr lang="en-US" sz="1890" b="1" dirty="0">
                <a:solidFill>
                  <a:srgbClr val="0B1F33"/>
                </a:solidFill>
                <a:latin typeface="Aptos Display" pitchFamily="34" charset="0"/>
                <a:ea typeface="Aptos Display" pitchFamily="34" charset="-122"/>
                <a:cs typeface="Aptos Display" pitchFamily="34" charset="-120"/>
              </a:rPr>
              <a:t>N</a:t>
            </a:r>
            <a:endParaRPr lang="en-US" sz="1890" dirty="0"/>
          </a:p>
        </p:txBody>
      </p:sp>
      <p:sp>
        <p:nvSpPr>
          <p:cNvPr id="15" name="Text 13"/>
          <p:cNvSpPr/>
          <p:nvPr/>
        </p:nvSpPr>
        <p:spPr>
          <a:xfrm>
            <a:off x="1292047" y="579730"/>
            <a:ext cx="2160270" cy="268834"/>
          </a:xfrm>
          <a:prstGeom prst="rect">
            <a:avLst/>
          </a:prstGeom>
          <a:noFill/>
          <a:ln/>
        </p:spPr>
        <p:txBody>
          <a:bodyPr wrap="square" lIns="0" tIns="0" rIns="0" bIns="0" rtlCol="0" anchor="ctr">
            <a:normAutofit/>
          </a:bodyPr>
          <a:lstStyle/>
          <a:p>
            <a:pPr marL="0" indent="0">
              <a:buNone/>
            </a:pPr>
            <a:r>
              <a:rPr lang="en-US" sz="1680" b="1" dirty="0">
                <a:solidFill>
                  <a:srgbClr val="FFFFFF"/>
                </a:solidFill>
                <a:latin typeface="Aptos Display" pitchFamily="34" charset="0"/>
                <a:ea typeface="Aptos Display" pitchFamily="34" charset="-122"/>
                <a:cs typeface="Aptos Display" pitchFamily="34" charset="-120"/>
              </a:rPr>
              <a:t>NOVALEKRA</a:t>
            </a:r>
            <a:endParaRPr lang="en-US" sz="1680" dirty="0"/>
          </a:p>
        </p:txBody>
      </p:sp>
      <p:sp>
        <p:nvSpPr>
          <p:cNvPr id="16" name="Text 14"/>
          <p:cNvSpPr/>
          <p:nvPr/>
        </p:nvSpPr>
        <p:spPr>
          <a:xfrm>
            <a:off x="731520" y="1965960"/>
            <a:ext cx="5303520" cy="502920"/>
          </a:xfrm>
          <a:prstGeom prst="rect">
            <a:avLst/>
          </a:prstGeom>
          <a:noFill/>
          <a:ln/>
        </p:spPr>
        <p:txBody>
          <a:bodyPr wrap="square" lIns="0" tIns="0" rIns="0" bIns="0" rtlCol="0" anchor="ctr"/>
          <a:lstStyle/>
          <a:p>
            <a:pPr marL="0" indent="0">
              <a:buNone/>
            </a:pPr>
            <a:r>
              <a:rPr lang="en-US" sz="2000" b="1" dirty="0">
                <a:solidFill>
                  <a:srgbClr val="00A7A5"/>
                </a:solidFill>
                <a:latin typeface="Aptos Display" pitchFamily="34" charset="0"/>
                <a:ea typeface="Aptos Display" pitchFamily="34" charset="-122"/>
                <a:cs typeface="Aptos Display" pitchFamily="34" charset="-120"/>
              </a:rPr>
              <a:t>Company Profile</a:t>
            </a:r>
            <a:endParaRPr lang="en-US" sz="2000" dirty="0"/>
          </a:p>
        </p:txBody>
      </p:sp>
      <p:sp>
        <p:nvSpPr>
          <p:cNvPr id="17" name="Text 15"/>
          <p:cNvSpPr/>
          <p:nvPr/>
        </p:nvSpPr>
        <p:spPr>
          <a:xfrm>
            <a:off x="713232" y="2606040"/>
            <a:ext cx="5852160" cy="713232"/>
          </a:xfrm>
          <a:prstGeom prst="rect">
            <a:avLst/>
          </a:prstGeom>
          <a:noFill/>
          <a:ln/>
        </p:spPr>
        <p:txBody>
          <a:bodyPr wrap="square" lIns="0" tIns="0" rIns="0" bIns="0" rtlCol="0" anchor="ctr"/>
          <a:lstStyle/>
          <a:p>
            <a:pPr marL="0" indent="0">
              <a:buNone/>
            </a:pPr>
            <a:r>
              <a:rPr lang="en-US" sz="4400" b="1" dirty="0">
                <a:solidFill>
                  <a:srgbClr val="FFFFFF"/>
                </a:solidFill>
                <a:latin typeface="Aptos Display" pitchFamily="34" charset="0"/>
                <a:ea typeface="Aptos Display" pitchFamily="34" charset="-122"/>
                <a:cs typeface="Aptos Display" pitchFamily="34" charset="-120"/>
              </a:rPr>
              <a:t>NOVALEKRA</a:t>
            </a:r>
            <a:endParaRPr lang="en-US" sz="4400" dirty="0"/>
          </a:p>
        </p:txBody>
      </p:sp>
      <p:sp>
        <p:nvSpPr>
          <p:cNvPr id="18" name="Shape 16"/>
          <p:cNvSpPr/>
          <p:nvPr/>
        </p:nvSpPr>
        <p:spPr>
          <a:xfrm>
            <a:off x="758952" y="3364992"/>
            <a:ext cx="1143000" cy="73152"/>
          </a:xfrm>
          <a:prstGeom prst="rect">
            <a:avLst/>
          </a:prstGeom>
          <a:solidFill>
            <a:srgbClr val="F2B84B"/>
          </a:solidFill>
          <a:ln w="12700">
            <a:solidFill>
              <a:srgbClr val="F2B84B"/>
            </a:solidFill>
            <a:prstDash val="solid"/>
          </a:ln>
        </p:spPr>
        <p:txBody>
          <a:bodyPr/>
          <a:lstStyle/>
          <a:p>
            <a:endParaRPr lang="en-ZA"/>
          </a:p>
        </p:txBody>
      </p:sp>
      <p:sp>
        <p:nvSpPr>
          <p:cNvPr id="19" name="Text 17"/>
          <p:cNvSpPr/>
          <p:nvPr/>
        </p:nvSpPr>
        <p:spPr>
          <a:xfrm>
            <a:off x="731520" y="3675888"/>
            <a:ext cx="5897880" cy="749808"/>
          </a:xfrm>
          <a:prstGeom prst="rect">
            <a:avLst/>
          </a:prstGeom>
          <a:noFill/>
          <a:ln/>
        </p:spPr>
        <p:txBody>
          <a:bodyPr wrap="square" lIns="0" tIns="0" rIns="0" bIns="0" rtlCol="0" anchor="ctr">
            <a:normAutofit/>
          </a:bodyPr>
          <a:lstStyle/>
          <a:p>
            <a:pPr marL="0" indent="0">
              <a:buNone/>
            </a:pPr>
            <a:r>
              <a:rPr lang="en-US" sz="1800" dirty="0">
                <a:solidFill>
                  <a:srgbClr val="D9E3EC"/>
                </a:solidFill>
              </a:rPr>
              <a:t>Engineering consulting for process performance, materials innovation and operational excellence.</a:t>
            </a:r>
            <a:endParaRPr lang="en-US" sz="1800" dirty="0"/>
          </a:p>
        </p:txBody>
      </p:sp>
      <p:sp>
        <p:nvSpPr>
          <p:cNvPr id="20" name="Shape 18"/>
          <p:cNvSpPr/>
          <p:nvPr/>
        </p:nvSpPr>
        <p:spPr>
          <a:xfrm>
            <a:off x="749808" y="4736592"/>
            <a:ext cx="1600200" cy="347472"/>
          </a:xfrm>
          <a:prstGeom prst="roundRect">
            <a:avLst>
              <a:gd name="adj" fmla="val 21053"/>
            </a:avLst>
          </a:prstGeom>
          <a:solidFill>
            <a:srgbClr val="00A7A5"/>
          </a:solidFill>
          <a:ln w="12700">
            <a:solidFill>
              <a:srgbClr val="00A7A5">
                <a:alpha val="0"/>
              </a:srgbClr>
            </a:solidFill>
            <a:prstDash val="solid"/>
          </a:ln>
        </p:spPr>
        <p:txBody>
          <a:bodyPr/>
          <a:lstStyle/>
          <a:p>
            <a:endParaRPr lang="en-ZA"/>
          </a:p>
        </p:txBody>
      </p:sp>
      <p:sp>
        <p:nvSpPr>
          <p:cNvPr id="21" name="Text 19"/>
          <p:cNvSpPr/>
          <p:nvPr/>
        </p:nvSpPr>
        <p:spPr>
          <a:xfrm>
            <a:off x="859536" y="4818888"/>
            <a:ext cx="1380744" cy="128016"/>
          </a:xfrm>
          <a:prstGeom prst="rect">
            <a:avLst/>
          </a:prstGeom>
          <a:noFill/>
          <a:ln/>
        </p:spPr>
        <p:txBody>
          <a:bodyPr wrap="square" lIns="0" tIns="0" rIns="0" bIns="0" rtlCol="0" anchor="ctr">
            <a:normAutofit/>
          </a:bodyPr>
          <a:lstStyle/>
          <a:p>
            <a:pPr marL="0" indent="0" algn="ctr">
              <a:buNone/>
            </a:pPr>
            <a:r>
              <a:rPr lang="en-US" sz="870" b="1" dirty="0">
                <a:solidFill>
                  <a:srgbClr val="FFFFFF"/>
                </a:solidFill>
              </a:rPr>
              <a:t>Chemical Engineering</a:t>
            </a:r>
            <a:endParaRPr lang="en-US" sz="870" dirty="0"/>
          </a:p>
        </p:txBody>
      </p:sp>
      <p:sp>
        <p:nvSpPr>
          <p:cNvPr id="22" name="Shape 20"/>
          <p:cNvSpPr/>
          <p:nvPr/>
        </p:nvSpPr>
        <p:spPr>
          <a:xfrm>
            <a:off x="2487168" y="4736592"/>
            <a:ext cx="1719072" cy="347472"/>
          </a:xfrm>
          <a:prstGeom prst="roundRect">
            <a:avLst>
              <a:gd name="adj" fmla="val 21053"/>
            </a:avLst>
          </a:prstGeom>
          <a:solidFill>
            <a:srgbClr val="00A7A5"/>
          </a:solidFill>
          <a:ln w="12700">
            <a:solidFill>
              <a:srgbClr val="00A7A5">
                <a:alpha val="0"/>
              </a:srgbClr>
            </a:solidFill>
            <a:prstDash val="solid"/>
          </a:ln>
        </p:spPr>
        <p:txBody>
          <a:bodyPr/>
          <a:lstStyle/>
          <a:p>
            <a:endParaRPr lang="en-ZA"/>
          </a:p>
        </p:txBody>
      </p:sp>
      <p:sp>
        <p:nvSpPr>
          <p:cNvPr id="23" name="Text 21"/>
          <p:cNvSpPr/>
          <p:nvPr/>
        </p:nvSpPr>
        <p:spPr>
          <a:xfrm>
            <a:off x="2596896" y="4818888"/>
            <a:ext cx="1499616" cy="128016"/>
          </a:xfrm>
          <a:prstGeom prst="rect">
            <a:avLst/>
          </a:prstGeom>
          <a:noFill/>
          <a:ln/>
        </p:spPr>
        <p:txBody>
          <a:bodyPr wrap="square" lIns="0" tIns="0" rIns="0" bIns="0" rtlCol="0" anchor="ctr">
            <a:normAutofit/>
          </a:bodyPr>
          <a:lstStyle/>
          <a:p>
            <a:pPr marL="0" indent="0" algn="ctr">
              <a:buNone/>
            </a:pPr>
            <a:r>
              <a:rPr lang="en-US" sz="870" b="1" dirty="0">
                <a:solidFill>
                  <a:srgbClr val="FFFFFF"/>
                </a:solidFill>
              </a:rPr>
              <a:t>Materials Engineering</a:t>
            </a:r>
            <a:endParaRPr lang="en-US" sz="870" dirty="0"/>
          </a:p>
        </p:txBody>
      </p:sp>
      <p:sp>
        <p:nvSpPr>
          <p:cNvPr id="24" name="Shape 22"/>
          <p:cNvSpPr/>
          <p:nvPr/>
        </p:nvSpPr>
        <p:spPr>
          <a:xfrm>
            <a:off x="4343400" y="4736592"/>
            <a:ext cx="1389888" cy="347472"/>
          </a:xfrm>
          <a:prstGeom prst="roundRect">
            <a:avLst>
              <a:gd name="adj" fmla="val 21053"/>
            </a:avLst>
          </a:prstGeom>
          <a:solidFill>
            <a:srgbClr val="00A7A5"/>
          </a:solidFill>
          <a:ln w="12700">
            <a:solidFill>
              <a:srgbClr val="00A7A5">
                <a:alpha val="0"/>
              </a:srgbClr>
            </a:solidFill>
            <a:prstDash val="solid"/>
          </a:ln>
        </p:spPr>
        <p:txBody>
          <a:bodyPr/>
          <a:lstStyle/>
          <a:p>
            <a:endParaRPr lang="en-ZA"/>
          </a:p>
        </p:txBody>
      </p:sp>
      <p:sp>
        <p:nvSpPr>
          <p:cNvPr id="25" name="Text 23"/>
          <p:cNvSpPr/>
          <p:nvPr/>
        </p:nvSpPr>
        <p:spPr>
          <a:xfrm>
            <a:off x="4453128" y="4818888"/>
            <a:ext cx="1170432" cy="128016"/>
          </a:xfrm>
          <a:prstGeom prst="rect">
            <a:avLst/>
          </a:prstGeom>
          <a:noFill/>
          <a:ln/>
        </p:spPr>
        <p:txBody>
          <a:bodyPr wrap="square" lIns="0" tIns="0" rIns="0" bIns="0" rtlCol="0" anchor="ctr">
            <a:normAutofit/>
          </a:bodyPr>
          <a:lstStyle/>
          <a:p>
            <a:pPr marL="0" indent="0" algn="ctr">
              <a:buNone/>
            </a:pPr>
            <a:r>
              <a:rPr lang="en-US" sz="870" b="1" dirty="0">
                <a:solidFill>
                  <a:srgbClr val="FFFFFF"/>
                </a:solidFill>
              </a:rPr>
              <a:t>Lean Six Sigma</a:t>
            </a:r>
            <a:endParaRPr lang="en-US" sz="870" dirty="0"/>
          </a:p>
        </p:txBody>
      </p:sp>
      <p:sp>
        <p:nvSpPr>
          <p:cNvPr id="26" name="Text 24"/>
          <p:cNvSpPr/>
          <p:nvPr/>
        </p:nvSpPr>
        <p:spPr>
          <a:xfrm>
            <a:off x="768096" y="5943600"/>
            <a:ext cx="2194560" cy="201168"/>
          </a:xfrm>
          <a:prstGeom prst="rect">
            <a:avLst/>
          </a:prstGeom>
          <a:noFill/>
          <a:ln/>
        </p:spPr>
        <p:txBody>
          <a:bodyPr wrap="square" lIns="0" tIns="0" rIns="0" bIns="0" rtlCol="0" anchor="ctr"/>
          <a:lstStyle/>
          <a:p>
            <a:pPr marL="0" indent="0">
              <a:buNone/>
            </a:pPr>
            <a:endParaRPr lang="en-US" sz="950" dirty="0"/>
          </a:p>
        </p:txBody>
      </p:sp>
      <p:sp>
        <p:nvSpPr>
          <p:cNvPr id="27" name="Shape 25"/>
          <p:cNvSpPr/>
          <p:nvPr/>
        </p:nvSpPr>
        <p:spPr>
          <a:xfrm rot="2700000">
            <a:off x="7315200" y="1261872"/>
            <a:ext cx="3200400" cy="3200400"/>
          </a:xfrm>
          <a:prstGeom prst="roundRect">
            <a:avLst>
              <a:gd name="adj" fmla="val 4286"/>
            </a:avLst>
          </a:prstGeom>
          <a:solidFill>
            <a:srgbClr val="143A55"/>
          </a:solidFill>
          <a:ln w="12700">
            <a:solidFill>
              <a:srgbClr val="2B5875"/>
            </a:solidFill>
            <a:prstDash val="solid"/>
          </a:ln>
        </p:spPr>
        <p:txBody>
          <a:bodyPr/>
          <a:lstStyle/>
          <a:p>
            <a:endParaRPr lang="en-ZA"/>
          </a:p>
        </p:txBody>
      </p:sp>
      <p:sp>
        <p:nvSpPr>
          <p:cNvPr id="28" name="Shape 26"/>
          <p:cNvSpPr/>
          <p:nvPr/>
        </p:nvSpPr>
        <p:spPr>
          <a:xfrm>
            <a:off x="8156448" y="2011680"/>
            <a:ext cx="1463040" cy="1463040"/>
          </a:xfrm>
          <a:prstGeom prst="ellipse">
            <a:avLst/>
          </a:prstGeom>
          <a:solidFill>
            <a:srgbClr val="00A7A5">
              <a:alpha val="90000"/>
            </a:srgbClr>
          </a:solidFill>
          <a:ln w="25400">
            <a:solidFill>
              <a:srgbClr val="00A7A5"/>
            </a:solidFill>
            <a:prstDash val="solid"/>
          </a:ln>
        </p:spPr>
        <p:txBody>
          <a:bodyPr/>
          <a:lstStyle/>
          <a:p>
            <a:endParaRPr lang="en-ZA"/>
          </a:p>
        </p:txBody>
      </p:sp>
      <p:sp>
        <p:nvSpPr>
          <p:cNvPr id="29" name="Text 27"/>
          <p:cNvSpPr/>
          <p:nvPr/>
        </p:nvSpPr>
        <p:spPr>
          <a:xfrm>
            <a:off x="8622792" y="2340864"/>
            <a:ext cx="530352" cy="365760"/>
          </a:xfrm>
          <a:prstGeom prst="rect">
            <a:avLst/>
          </a:prstGeom>
          <a:noFill/>
          <a:ln/>
        </p:spPr>
        <p:txBody>
          <a:bodyPr wrap="square" lIns="0" tIns="0" rIns="0" bIns="0" rtlCol="0" anchor="ctr"/>
          <a:lstStyle/>
          <a:p>
            <a:pPr marL="0" indent="0" algn="ctr">
              <a:buNone/>
            </a:pPr>
            <a:r>
              <a:rPr lang="en-US" sz="3000" b="1" dirty="0">
                <a:solidFill>
                  <a:srgbClr val="FFFFFF"/>
                </a:solidFill>
              </a:rPr>
              <a:t>∆</a:t>
            </a:r>
            <a:endParaRPr lang="en-US" sz="3000" dirty="0"/>
          </a:p>
        </p:txBody>
      </p:sp>
      <p:sp>
        <p:nvSpPr>
          <p:cNvPr id="30" name="Shape 28"/>
          <p:cNvSpPr/>
          <p:nvPr/>
        </p:nvSpPr>
        <p:spPr>
          <a:xfrm>
            <a:off x="7635240" y="4498848"/>
            <a:ext cx="896112" cy="384048"/>
          </a:xfrm>
          <a:prstGeom prst="roundRect">
            <a:avLst>
              <a:gd name="adj" fmla="val 19048"/>
            </a:avLst>
          </a:prstGeom>
          <a:solidFill>
            <a:srgbClr val="00A7A5"/>
          </a:solidFill>
          <a:ln w="12700">
            <a:solidFill>
              <a:srgbClr val="00A7A5"/>
            </a:solidFill>
            <a:prstDash val="solid"/>
          </a:ln>
        </p:spPr>
        <p:txBody>
          <a:bodyPr/>
          <a:lstStyle/>
          <a:p>
            <a:endParaRPr lang="en-ZA"/>
          </a:p>
        </p:txBody>
      </p:sp>
      <p:sp>
        <p:nvSpPr>
          <p:cNvPr id="31" name="Text 29"/>
          <p:cNvSpPr/>
          <p:nvPr/>
        </p:nvSpPr>
        <p:spPr>
          <a:xfrm>
            <a:off x="7708392" y="4608576"/>
            <a:ext cx="749808" cy="109728"/>
          </a:xfrm>
          <a:prstGeom prst="rect">
            <a:avLst/>
          </a:prstGeom>
          <a:noFill/>
          <a:ln/>
        </p:spPr>
        <p:txBody>
          <a:bodyPr wrap="square" lIns="0" tIns="0" rIns="0" bIns="0" rtlCol="0" anchor="ctr"/>
          <a:lstStyle/>
          <a:p>
            <a:pPr marL="0" indent="0" algn="ctr">
              <a:buNone/>
            </a:pPr>
            <a:r>
              <a:rPr lang="en-US" sz="750" b="1" dirty="0">
                <a:solidFill>
                  <a:srgbClr val="FFFFFF"/>
                </a:solidFill>
              </a:rPr>
              <a:t>Design</a:t>
            </a:r>
            <a:endParaRPr lang="en-US" sz="750" dirty="0"/>
          </a:p>
        </p:txBody>
      </p:sp>
      <p:sp>
        <p:nvSpPr>
          <p:cNvPr id="32" name="Shape 30"/>
          <p:cNvSpPr/>
          <p:nvPr/>
        </p:nvSpPr>
        <p:spPr>
          <a:xfrm>
            <a:off x="8622792" y="4498848"/>
            <a:ext cx="896112" cy="384048"/>
          </a:xfrm>
          <a:prstGeom prst="roundRect">
            <a:avLst>
              <a:gd name="adj" fmla="val 19048"/>
            </a:avLst>
          </a:prstGeom>
          <a:solidFill>
            <a:srgbClr val="F2B84B"/>
          </a:solidFill>
          <a:ln w="12700">
            <a:solidFill>
              <a:srgbClr val="F2B84B"/>
            </a:solidFill>
            <a:prstDash val="solid"/>
          </a:ln>
        </p:spPr>
        <p:txBody>
          <a:bodyPr/>
          <a:lstStyle/>
          <a:p>
            <a:endParaRPr lang="en-ZA"/>
          </a:p>
        </p:txBody>
      </p:sp>
      <p:sp>
        <p:nvSpPr>
          <p:cNvPr id="33" name="Text 31"/>
          <p:cNvSpPr/>
          <p:nvPr/>
        </p:nvSpPr>
        <p:spPr>
          <a:xfrm>
            <a:off x="8695944" y="4608576"/>
            <a:ext cx="749808" cy="109728"/>
          </a:xfrm>
          <a:prstGeom prst="rect">
            <a:avLst/>
          </a:prstGeom>
          <a:noFill/>
          <a:ln/>
        </p:spPr>
        <p:txBody>
          <a:bodyPr wrap="square" lIns="0" tIns="0" rIns="0" bIns="0" rtlCol="0" anchor="ctr"/>
          <a:lstStyle/>
          <a:p>
            <a:pPr marL="0" indent="0" algn="ctr">
              <a:buNone/>
            </a:pPr>
            <a:r>
              <a:rPr lang="en-US" sz="750" b="1" dirty="0">
                <a:solidFill>
                  <a:srgbClr val="0B1F33"/>
                </a:solidFill>
              </a:rPr>
              <a:t>Improve</a:t>
            </a:r>
            <a:endParaRPr lang="en-US" sz="750" dirty="0"/>
          </a:p>
        </p:txBody>
      </p:sp>
      <p:sp>
        <p:nvSpPr>
          <p:cNvPr id="34" name="Shape 32"/>
          <p:cNvSpPr/>
          <p:nvPr/>
        </p:nvSpPr>
        <p:spPr>
          <a:xfrm>
            <a:off x="9610344" y="4498848"/>
            <a:ext cx="896112" cy="384048"/>
          </a:xfrm>
          <a:prstGeom prst="roundRect">
            <a:avLst>
              <a:gd name="adj" fmla="val 19048"/>
            </a:avLst>
          </a:prstGeom>
          <a:solidFill>
            <a:srgbClr val="00A7A5"/>
          </a:solidFill>
          <a:ln w="12700">
            <a:solidFill>
              <a:srgbClr val="00A7A5"/>
            </a:solidFill>
            <a:prstDash val="solid"/>
          </a:ln>
        </p:spPr>
        <p:txBody>
          <a:bodyPr/>
          <a:lstStyle/>
          <a:p>
            <a:endParaRPr lang="en-ZA"/>
          </a:p>
        </p:txBody>
      </p:sp>
      <p:sp>
        <p:nvSpPr>
          <p:cNvPr id="35" name="Text 33"/>
          <p:cNvSpPr/>
          <p:nvPr/>
        </p:nvSpPr>
        <p:spPr>
          <a:xfrm>
            <a:off x="9683496" y="4608576"/>
            <a:ext cx="749808" cy="109728"/>
          </a:xfrm>
          <a:prstGeom prst="rect">
            <a:avLst/>
          </a:prstGeom>
          <a:noFill/>
          <a:ln/>
        </p:spPr>
        <p:txBody>
          <a:bodyPr wrap="square" lIns="0" tIns="0" rIns="0" bIns="0" rtlCol="0" anchor="ctr"/>
          <a:lstStyle/>
          <a:p>
            <a:pPr marL="0" indent="0" algn="ctr">
              <a:buNone/>
            </a:pPr>
            <a:r>
              <a:rPr lang="en-US" sz="750" b="1" dirty="0">
                <a:solidFill>
                  <a:srgbClr val="FFFFFF"/>
                </a:solidFill>
              </a:rPr>
              <a:t>Scale</a:t>
            </a:r>
            <a:endParaRPr lang="en-US" sz="7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Shape 0"/>
          <p:cNvSpPr/>
          <p:nvPr/>
        </p:nvSpPr>
        <p:spPr>
          <a:xfrm rot="2400000">
            <a:off x="8229600" y="-105156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3" name="Shape 1"/>
          <p:cNvSpPr/>
          <p:nvPr/>
        </p:nvSpPr>
        <p:spPr>
          <a:xfrm rot="2400000">
            <a:off x="8449056" y="-97840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4" name="Shape 2"/>
          <p:cNvSpPr/>
          <p:nvPr/>
        </p:nvSpPr>
        <p:spPr>
          <a:xfrm rot="2400000">
            <a:off x="8668512" y="-90525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5" name="Shape 3"/>
          <p:cNvSpPr/>
          <p:nvPr/>
        </p:nvSpPr>
        <p:spPr>
          <a:xfrm rot="2400000">
            <a:off x="8887968" y="-832104"/>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6" name="Shape 4"/>
          <p:cNvSpPr/>
          <p:nvPr/>
        </p:nvSpPr>
        <p:spPr>
          <a:xfrm rot="2400000">
            <a:off x="9107424" y="-758952"/>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7" name="Shape 5"/>
          <p:cNvSpPr/>
          <p:nvPr/>
        </p:nvSpPr>
        <p:spPr>
          <a:xfrm rot="2400000">
            <a:off x="9326880" y="-68580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8" name="Shape 6"/>
          <p:cNvSpPr/>
          <p:nvPr/>
        </p:nvSpPr>
        <p:spPr>
          <a:xfrm rot="2400000">
            <a:off x="9546336" y="-61264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9" name="Shape 7"/>
          <p:cNvSpPr/>
          <p:nvPr/>
        </p:nvSpPr>
        <p:spPr>
          <a:xfrm rot="2400000">
            <a:off x="9765792" y="-53949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10" name="Shape 8"/>
          <p:cNvSpPr/>
          <p:nvPr/>
        </p:nvSpPr>
        <p:spPr>
          <a:xfrm>
            <a:off x="10607040" y="0"/>
            <a:ext cx="1581912" cy="6858000"/>
          </a:xfrm>
          <a:prstGeom prst="rect">
            <a:avLst/>
          </a:prstGeom>
          <a:solidFill>
            <a:srgbClr val="EEF3F8"/>
          </a:solidFill>
          <a:ln w="12700">
            <a:solidFill>
              <a:srgbClr val="EEF3F8">
                <a:alpha val="0"/>
              </a:srgbClr>
            </a:solidFill>
            <a:prstDash val="solid"/>
          </a:ln>
        </p:spPr>
        <p:txBody>
          <a:bodyPr/>
          <a:lstStyle/>
          <a:p>
            <a:endParaRPr lang="en-ZA"/>
          </a:p>
        </p:txBody>
      </p:sp>
      <p:sp>
        <p:nvSpPr>
          <p:cNvPr id="11" name="Shape 9"/>
          <p:cNvSpPr/>
          <p:nvPr/>
        </p:nvSpPr>
        <p:spPr>
          <a:xfrm>
            <a:off x="10561320" y="0"/>
            <a:ext cx="73152" cy="6858000"/>
          </a:xfrm>
          <a:prstGeom prst="rect">
            <a:avLst/>
          </a:prstGeom>
          <a:solidFill>
            <a:srgbClr val="00A7A5"/>
          </a:solidFill>
          <a:ln w="12700">
            <a:solidFill>
              <a:srgbClr val="00A7A5"/>
            </a:solidFill>
            <a:prstDash val="solid"/>
          </a:ln>
        </p:spPr>
        <p:txBody>
          <a:bodyPr/>
          <a:lstStyle/>
          <a:p>
            <a:endParaRPr lang="en-ZA"/>
          </a:p>
        </p:txBody>
      </p:sp>
      <p:sp>
        <p:nvSpPr>
          <p:cNvPr id="12" name="Text 10"/>
          <p:cNvSpPr/>
          <p:nvPr/>
        </p:nvSpPr>
        <p:spPr>
          <a:xfrm>
            <a:off x="594360" y="411480"/>
            <a:ext cx="7863840" cy="411480"/>
          </a:xfrm>
          <a:prstGeom prst="rect">
            <a:avLst/>
          </a:prstGeom>
          <a:noFill/>
          <a:ln/>
        </p:spPr>
        <p:txBody>
          <a:bodyPr wrap="square" lIns="0" tIns="0" rIns="0" bIns="0" rtlCol="0" anchor="ctr">
            <a:normAutofit/>
          </a:bodyPr>
          <a:lstStyle/>
          <a:p>
            <a:pPr marL="0" indent="0">
              <a:buNone/>
            </a:pPr>
            <a:r>
              <a:rPr lang="en-US" sz="2800" b="1" dirty="0">
                <a:solidFill>
                  <a:srgbClr val="0B1F33"/>
                </a:solidFill>
                <a:latin typeface="Aptos Display" pitchFamily="34" charset="0"/>
                <a:ea typeface="Aptos Display" pitchFamily="34" charset="-122"/>
                <a:cs typeface="Aptos Display" pitchFamily="34" charset="-120"/>
              </a:rPr>
              <a:t>Representative Projects &amp; Experience</a:t>
            </a:r>
            <a:endParaRPr lang="en-US" sz="2800" dirty="0"/>
          </a:p>
        </p:txBody>
      </p:sp>
      <p:sp>
        <p:nvSpPr>
          <p:cNvPr id="13" name="Shape 11"/>
          <p:cNvSpPr/>
          <p:nvPr/>
        </p:nvSpPr>
        <p:spPr>
          <a:xfrm>
            <a:off x="594360" y="896112"/>
            <a:ext cx="960120" cy="64008"/>
          </a:xfrm>
          <a:prstGeom prst="rect">
            <a:avLst/>
          </a:prstGeom>
          <a:solidFill>
            <a:srgbClr val="00A7A5"/>
          </a:solidFill>
          <a:ln w="12700">
            <a:solidFill>
              <a:srgbClr val="00A7A5"/>
            </a:solidFill>
            <a:prstDash val="solid"/>
          </a:ln>
        </p:spPr>
        <p:txBody>
          <a:bodyPr/>
          <a:lstStyle/>
          <a:p>
            <a:endParaRPr lang="en-ZA"/>
          </a:p>
        </p:txBody>
      </p:sp>
      <p:sp>
        <p:nvSpPr>
          <p:cNvPr id="14" name="Text 12"/>
          <p:cNvSpPr/>
          <p:nvPr/>
        </p:nvSpPr>
        <p:spPr>
          <a:xfrm>
            <a:off x="594360" y="1033272"/>
            <a:ext cx="8412480" cy="292608"/>
          </a:xfrm>
          <a:prstGeom prst="rect">
            <a:avLst/>
          </a:prstGeom>
          <a:noFill/>
          <a:ln/>
        </p:spPr>
        <p:txBody>
          <a:bodyPr wrap="square" lIns="0" tIns="0" rIns="0" bIns="0" rtlCol="0" anchor="ctr">
            <a:normAutofit/>
          </a:bodyPr>
          <a:lstStyle/>
          <a:p>
            <a:pPr marL="0" indent="0">
              <a:buNone/>
            </a:pPr>
            <a:r>
              <a:rPr lang="en-US" sz="1250" dirty="0">
                <a:solidFill>
                  <a:srgbClr val="5E6C78"/>
                </a:solidFill>
              </a:rPr>
              <a:t>Industry-relevant assignments expressed in professional consulting language.</a:t>
            </a:r>
            <a:endParaRPr lang="en-US" sz="1250" dirty="0"/>
          </a:p>
        </p:txBody>
      </p:sp>
      <p:sp>
        <p:nvSpPr>
          <p:cNvPr id="15" name="Shape 13"/>
          <p:cNvSpPr/>
          <p:nvPr/>
        </p:nvSpPr>
        <p:spPr>
          <a:xfrm>
            <a:off x="685800" y="1417320"/>
            <a:ext cx="4983480" cy="758952"/>
          </a:xfrm>
          <a:prstGeom prst="roundRect">
            <a:avLst>
              <a:gd name="adj" fmla="val 7229"/>
            </a:avLst>
          </a:prstGeom>
          <a:solidFill>
            <a:srgbClr val="FFFFFF"/>
          </a:solidFill>
          <a:ln w="12700">
            <a:solidFill>
              <a:srgbClr val="DCE6EE"/>
            </a:solidFill>
            <a:prstDash val="solid"/>
          </a:ln>
        </p:spPr>
        <p:txBody>
          <a:bodyPr/>
          <a:lstStyle/>
          <a:p>
            <a:endParaRPr lang="en-ZA"/>
          </a:p>
        </p:txBody>
      </p:sp>
      <p:sp>
        <p:nvSpPr>
          <p:cNvPr id="16" name="Shape 14"/>
          <p:cNvSpPr/>
          <p:nvPr/>
        </p:nvSpPr>
        <p:spPr>
          <a:xfrm>
            <a:off x="685800" y="1417320"/>
            <a:ext cx="73152" cy="758952"/>
          </a:xfrm>
          <a:prstGeom prst="rect">
            <a:avLst/>
          </a:prstGeom>
          <a:solidFill>
            <a:srgbClr val="00A7A5"/>
          </a:solidFill>
          <a:ln w="12700">
            <a:solidFill>
              <a:srgbClr val="00A7A5"/>
            </a:solidFill>
            <a:prstDash val="solid"/>
          </a:ln>
        </p:spPr>
        <p:txBody>
          <a:bodyPr/>
          <a:lstStyle/>
          <a:p>
            <a:endParaRPr lang="en-ZA"/>
          </a:p>
        </p:txBody>
      </p:sp>
      <p:sp>
        <p:nvSpPr>
          <p:cNvPr id="17" name="Text 15"/>
          <p:cNvSpPr/>
          <p:nvPr/>
        </p:nvSpPr>
        <p:spPr>
          <a:xfrm>
            <a:off x="914400" y="1527048"/>
            <a:ext cx="4480560" cy="146304"/>
          </a:xfrm>
          <a:prstGeom prst="rect">
            <a:avLst/>
          </a:prstGeom>
          <a:noFill/>
          <a:ln/>
        </p:spPr>
        <p:txBody>
          <a:bodyPr wrap="square" lIns="0" tIns="0" rIns="0" bIns="0" rtlCol="0" anchor="ctr">
            <a:normAutofit/>
          </a:bodyPr>
          <a:lstStyle/>
          <a:p>
            <a:pPr marL="0" indent="0">
              <a:buNone/>
            </a:pPr>
            <a:r>
              <a:rPr lang="en-US" sz="1070" b="1" dirty="0">
                <a:solidFill>
                  <a:srgbClr val="0B1F33"/>
                </a:solidFill>
              </a:rPr>
              <a:t>Technical procurement advisory</a:t>
            </a:r>
            <a:endParaRPr lang="en-US" sz="1070" dirty="0"/>
          </a:p>
        </p:txBody>
      </p:sp>
      <p:sp>
        <p:nvSpPr>
          <p:cNvPr id="18" name="Text 16"/>
          <p:cNvSpPr/>
          <p:nvPr/>
        </p:nvSpPr>
        <p:spPr>
          <a:xfrm>
            <a:off x="914400" y="1755648"/>
            <a:ext cx="4526280" cy="201168"/>
          </a:xfrm>
          <a:prstGeom prst="rect">
            <a:avLst/>
          </a:prstGeom>
          <a:noFill/>
          <a:ln/>
        </p:spPr>
        <p:txBody>
          <a:bodyPr wrap="square" lIns="0" tIns="0" rIns="0" bIns="0" rtlCol="0" anchor="ctr">
            <a:normAutofit/>
          </a:bodyPr>
          <a:lstStyle/>
          <a:p>
            <a:pPr marL="0" indent="0">
              <a:buNone/>
            </a:pPr>
            <a:r>
              <a:rPr lang="en-US" sz="780" dirty="0">
                <a:solidFill>
                  <a:srgbClr val="1F2D3A"/>
                </a:solidFill>
              </a:rPr>
              <a:t>Specification development, supplier evaluation support, technical bid input and engineering decision support for industrial projects.</a:t>
            </a:r>
            <a:endParaRPr lang="en-US" sz="780" dirty="0"/>
          </a:p>
        </p:txBody>
      </p:sp>
      <p:sp>
        <p:nvSpPr>
          <p:cNvPr id="19" name="Shape 17"/>
          <p:cNvSpPr/>
          <p:nvPr/>
        </p:nvSpPr>
        <p:spPr>
          <a:xfrm>
            <a:off x="685800" y="2423160"/>
            <a:ext cx="4983480" cy="758952"/>
          </a:xfrm>
          <a:prstGeom prst="roundRect">
            <a:avLst>
              <a:gd name="adj" fmla="val 7229"/>
            </a:avLst>
          </a:prstGeom>
          <a:solidFill>
            <a:srgbClr val="FFFFFF"/>
          </a:solidFill>
          <a:ln w="12700">
            <a:solidFill>
              <a:srgbClr val="DCE6EE"/>
            </a:solidFill>
            <a:prstDash val="solid"/>
          </a:ln>
        </p:spPr>
        <p:txBody>
          <a:bodyPr/>
          <a:lstStyle/>
          <a:p>
            <a:endParaRPr lang="en-ZA"/>
          </a:p>
        </p:txBody>
      </p:sp>
      <p:sp>
        <p:nvSpPr>
          <p:cNvPr id="20" name="Shape 18"/>
          <p:cNvSpPr/>
          <p:nvPr/>
        </p:nvSpPr>
        <p:spPr>
          <a:xfrm>
            <a:off x="685800" y="2423160"/>
            <a:ext cx="73152" cy="758952"/>
          </a:xfrm>
          <a:prstGeom prst="rect">
            <a:avLst/>
          </a:prstGeom>
          <a:solidFill>
            <a:srgbClr val="F2B84B"/>
          </a:solidFill>
          <a:ln w="12700">
            <a:solidFill>
              <a:srgbClr val="F2B84B"/>
            </a:solidFill>
            <a:prstDash val="solid"/>
          </a:ln>
        </p:spPr>
        <p:txBody>
          <a:bodyPr/>
          <a:lstStyle/>
          <a:p>
            <a:endParaRPr lang="en-ZA"/>
          </a:p>
        </p:txBody>
      </p:sp>
      <p:sp>
        <p:nvSpPr>
          <p:cNvPr id="21" name="Text 19"/>
          <p:cNvSpPr/>
          <p:nvPr/>
        </p:nvSpPr>
        <p:spPr>
          <a:xfrm>
            <a:off x="914400" y="2532888"/>
            <a:ext cx="4480560" cy="146304"/>
          </a:xfrm>
          <a:prstGeom prst="rect">
            <a:avLst/>
          </a:prstGeom>
          <a:noFill/>
          <a:ln/>
        </p:spPr>
        <p:txBody>
          <a:bodyPr wrap="square" lIns="0" tIns="0" rIns="0" bIns="0" rtlCol="0" anchor="ctr">
            <a:normAutofit/>
          </a:bodyPr>
          <a:lstStyle/>
          <a:p>
            <a:pPr marL="0" indent="0">
              <a:buNone/>
            </a:pPr>
            <a:r>
              <a:rPr lang="en-US" sz="1070" b="1" dirty="0">
                <a:solidFill>
                  <a:srgbClr val="0B1F33"/>
                </a:solidFill>
              </a:rPr>
              <a:t>FMCG defect reduction and RCA</a:t>
            </a:r>
            <a:endParaRPr lang="en-US" sz="1070" dirty="0"/>
          </a:p>
        </p:txBody>
      </p:sp>
      <p:sp>
        <p:nvSpPr>
          <p:cNvPr id="22" name="Text 20"/>
          <p:cNvSpPr/>
          <p:nvPr/>
        </p:nvSpPr>
        <p:spPr>
          <a:xfrm>
            <a:off x="914400" y="2761488"/>
            <a:ext cx="4526280" cy="201168"/>
          </a:xfrm>
          <a:prstGeom prst="rect">
            <a:avLst/>
          </a:prstGeom>
          <a:noFill/>
          <a:ln/>
        </p:spPr>
        <p:txBody>
          <a:bodyPr wrap="square" lIns="0" tIns="0" rIns="0" bIns="0" rtlCol="0" anchor="ctr">
            <a:normAutofit/>
          </a:bodyPr>
          <a:lstStyle/>
          <a:p>
            <a:pPr marL="0" indent="0">
              <a:buNone/>
            </a:pPr>
            <a:r>
              <a:rPr lang="en-US" sz="780" dirty="0">
                <a:solidFill>
                  <a:srgbClr val="1F2D3A"/>
                </a:solidFill>
              </a:rPr>
              <a:t>Structured investigation of quality defects, process instability, production losses and recurring non-conformances.</a:t>
            </a:r>
            <a:endParaRPr lang="en-US" sz="780" dirty="0"/>
          </a:p>
        </p:txBody>
      </p:sp>
      <p:sp>
        <p:nvSpPr>
          <p:cNvPr id="23" name="Shape 21"/>
          <p:cNvSpPr/>
          <p:nvPr/>
        </p:nvSpPr>
        <p:spPr>
          <a:xfrm>
            <a:off x="685800" y="3429000"/>
            <a:ext cx="4983480" cy="758952"/>
          </a:xfrm>
          <a:prstGeom prst="roundRect">
            <a:avLst>
              <a:gd name="adj" fmla="val 7229"/>
            </a:avLst>
          </a:prstGeom>
          <a:solidFill>
            <a:srgbClr val="FFFFFF"/>
          </a:solidFill>
          <a:ln w="12700">
            <a:solidFill>
              <a:srgbClr val="DCE6EE"/>
            </a:solidFill>
            <a:prstDash val="solid"/>
          </a:ln>
        </p:spPr>
        <p:txBody>
          <a:bodyPr/>
          <a:lstStyle/>
          <a:p>
            <a:endParaRPr lang="en-ZA"/>
          </a:p>
        </p:txBody>
      </p:sp>
      <p:sp>
        <p:nvSpPr>
          <p:cNvPr id="24" name="Shape 22"/>
          <p:cNvSpPr/>
          <p:nvPr/>
        </p:nvSpPr>
        <p:spPr>
          <a:xfrm>
            <a:off x="685800" y="3429000"/>
            <a:ext cx="73152" cy="758952"/>
          </a:xfrm>
          <a:prstGeom prst="rect">
            <a:avLst/>
          </a:prstGeom>
          <a:solidFill>
            <a:srgbClr val="123C69"/>
          </a:solidFill>
          <a:ln w="12700">
            <a:solidFill>
              <a:srgbClr val="123C69"/>
            </a:solidFill>
            <a:prstDash val="solid"/>
          </a:ln>
        </p:spPr>
        <p:txBody>
          <a:bodyPr/>
          <a:lstStyle/>
          <a:p>
            <a:endParaRPr lang="en-ZA"/>
          </a:p>
        </p:txBody>
      </p:sp>
      <p:sp>
        <p:nvSpPr>
          <p:cNvPr id="25" name="Text 23"/>
          <p:cNvSpPr/>
          <p:nvPr/>
        </p:nvSpPr>
        <p:spPr>
          <a:xfrm>
            <a:off x="914400" y="3538728"/>
            <a:ext cx="4480560" cy="146304"/>
          </a:xfrm>
          <a:prstGeom prst="rect">
            <a:avLst/>
          </a:prstGeom>
          <a:noFill/>
          <a:ln/>
        </p:spPr>
        <p:txBody>
          <a:bodyPr wrap="square" lIns="0" tIns="0" rIns="0" bIns="0" rtlCol="0" anchor="ctr">
            <a:normAutofit/>
          </a:bodyPr>
          <a:lstStyle/>
          <a:p>
            <a:pPr marL="0" indent="0">
              <a:buNone/>
            </a:pPr>
            <a:r>
              <a:rPr lang="en-US" sz="1070" b="1" dirty="0">
                <a:solidFill>
                  <a:srgbClr val="0B1F33"/>
                </a:solidFill>
              </a:rPr>
              <a:t>Process diagnostics and optimisation</a:t>
            </a:r>
            <a:endParaRPr lang="en-US" sz="1070" dirty="0"/>
          </a:p>
        </p:txBody>
      </p:sp>
      <p:sp>
        <p:nvSpPr>
          <p:cNvPr id="26" name="Text 24"/>
          <p:cNvSpPr/>
          <p:nvPr/>
        </p:nvSpPr>
        <p:spPr>
          <a:xfrm>
            <a:off x="914400" y="3767328"/>
            <a:ext cx="4526280" cy="201168"/>
          </a:xfrm>
          <a:prstGeom prst="rect">
            <a:avLst/>
          </a:prstGeom>
          <a:noFill/>
          <a:ln/>
        </p:spPr>
        <p:txBody>
          <a:bodyPr wrap="square" lIns="0" tIns="0" rIns="0" bIns="0" rtlCol="0" anchor="ctr">
            <a:normAutofit/>
          </a:bodyPr>
          <a:lstStyle/>
          <a:p>
            <a:pPr marL="0" indent="0">
              <a:buNone/>
            </a:pPr>
            <a:r>
              <a:rPr lang="en-US" sz="780" dirty="0">
                <a:solidFill>
                  <a:srgbClr val="1F2D3A"/>
                </a:solidFill>
              </a:rPr>
              <a:t>Bottleneck analysis, yield improvement, operating window assessment and production performance improvement.</a:t>
            </a:r>
            <a:endParaRPr lang="en-US" sz="780" dirty="0"/>
          </a:p>
        </p:txBody>
      </p:sp>
      <p:sp>
        <p:nvSpPr>
          <p:cNvPr id="27" name="Shape 25"/>
          <p:cNvSpPr/>
          <p:nvPr/>
        </p:nvSpPr>
        <p:spPr>
          <a:xfrm>
            <a:off x="685800" y="4434840"/>
            <a:ext cx="4983480" cy="758952"/>
          </a:xfrm>
          <a:prstGeom prst="roundRect">
            <a:avLst>
              <a:gd name="adj" fmla="val 7229"/>
            </a:avLst>
          </a:prstGeom>
          <a:solidFill>
            <a:srgbClr val="FFFFFF"/>
          </a:solidFill>
          <a:ln w="12700">
            <a:solidFill>
              <a:srgbClr val="DCE6EE"/>
            </a:solidFill>
            <a:prstDash val="solid"/>
          </a:ln>
        </p:spPr>
        <p:txBody>
          <a:bodyPr/>
          <a:lstStyle/>
          <a:p>
            <a:endParaRPr lang="en-ZA"/>
          </a:p>
        </p:txBody>
      </p:sp>
      <p:sp>
        <p:nvSpPr>
          <p:cNvPr id="28" name="Shape 26"/>
          <p:cNvSpPr/>
          <p:nvPr/>
        </p:nvSpPr>
        <p:spPr>
          <a:xfrm>
            <a:off x="685800" y="4434840"/>
            <a:ext cx="73152" cy="758952"/>
          </a:xfrm>
          <a:prstGeom prst="rect">
            <a:avLst/>
          </a:prstGeom>
          <a:solidFill>
            <a:srgbClr val="2E8B57"/>
          </a:solidFill>
          <a:ln w="12700">
            <a:solidFill>
              <a:srgbClr val="2E8B57"/>
            </a:solidFill>
            <a:prstDash val="solid"/>
          </a:ln>
        </p:spPr>
        <p:txBody>
          <a:bodyPr/>
          <a:lstStyle/>
          <a:p>
            <a:endParaRPr lang="en-ZA"/>
          </a:p>
        </p:txBody>
      </p:sp>
      <p:sp>
        <p:nvSpPr>
          <p:cNvPr id="29" name="Text 27"/>
          <p:cNvSpPr/>
          <p:nvPr/>
        </p:nvSpPr>
        <p:spPr>
          <a:xfrm>
            <a:off x="914400" y="4544568"/>
            <a:ext cx="4480560" cy="146304"/>
          </a:xfrm>
          <a:prstGeom prst="rect">
            <a:avLst/>
          </a:prstGeom>
          <a:noFill/>
          <a:ln/>
        </p:spPr>
        <p:txBody>
          <a:bodyPr wrap="square" lIns="0" tIns="0" rIns="0" bIns="0" rtlCol="0" anchor="ctr">
            <a:normAutofit/>
          </a:bodyPr>
          <a:lstStyle/>
          <a:p>
            <a:pPr marL="0" indent="0">
              <a:buNone/>
            </a:pPr>
            <a:r>
              <a:rPr lang="en-US" sz="1070" b="1" dirty="0">
                <a:solidFill>
                  <a:srgbClr val="0B1F33"/>
                </a:solidFill>
              </a:rPr>
              <a:t>Materials development and validation</a:t>
            </a:r>
            <a:endParaRPr lang="en-US" sz="1070" dirty="0"/>
          </a:p>
        </p:txBody>
      </p:sp>
      <p:sp>
        <p:nvSpPr>
          <p:cNvPr id="30" name="Text 28"/>
          <p:cNvSpPr/>
          <p:nvPr/>
        </p:nvSpPr>
        <p:spPr>
          <a:xfrm>
            <a:off x="914400" y="4773168"/>
            <a:ext cx="4526280" cy="201168"/>
          </a:xfrm>
          <a:prstGeom prst="rect">
            <a:avLst/>
          </a:prstGeom>
          <a:noFill/>
          <a:ln/>
        </p:spPr>
        <p:txBody>
          <a:bodyPr wrap="square" lIns="0" tIns="0" rIns="0" bIns="0" rtlCol="0" anchor="ctr">
            <a:normAutofit/>
          </a:bodyPr>
          <a:lstStyle/>
          <a:p>
            <a:pPr marL="0" indent="0">
              <a:buNone/>
            </a:pPr>
            <a:r>
              <a:rPr lang="en-US" sz="780" dirty="0">
                <a:solidFill>
                  <a:srgbClr val="1F2D3A"/>
                </a:solidFill>
              </a:rPr>
              <a:t>Material selection, formulation support, testing strategy, failure investigation and product performance evaluation.</a:t>
            </a:r>
            <a:endParaRPr lang="en-US" sz="780" dirty="0"/>
          </a:p>
        </p:txBody>
      </p:sp>
      <p:sp>
        <p:nvSpPr>
          <p:cNvPr id="31" name="Shape 29"/>
          <p:cNvSpPr/>
          <p:nvPr/>
        </p:nvSpPr>
        <p:spPr>
          <a:xfrm>
            <a:off x="6217920" y="1417320"/>
            <a:ext cx="4983480" cy="758952"/>
          </a:xfrm>
          <a:prstGeom prst="roundRect">
            <a:avLst>
              <a:gd name="adj" fmla="val 7229"/>
            </a:avLst>
          </a:prstGeom>
          <a:solidFill>
            <a:srgbClr val="FFFFFF"/>
          </a:solidFill>
          <a:ln w="12700">
            <a:solidFill>
              <a:srgbClr val="DCE6EE"/>
            </a:solidFill>
            <a:prstDash val="solid"/>
          </a:ln>
        </p:spPr>
        <p:txBody>
          <a:bodyPr/>
          <a:lstStyle/>
          <a:p>
            <a:endParaRPr lang="en-ZA"/>
          </a:p>
        </p:txBody>
      </p:sp>
      <p:sp>
        <p:nvSpPr>
          <p:cNvPr id="32" name="Shape 30"/>
          <p:cNvSpPr/>
          <p:nvPr/>
        </p:nvSpPr>
        <p:spPr>
          <a:xfrm>
            <a:off x="6217920" y="1417320"/>
            <a:ext cx="73152" cy="758952"/>
          </a:xfrm>
          <a:prstGeom prst="rect">
            <a:avLst/>
          </a:prstGeom>
          <a:solidFill>
            <a:srgbClr val="00A7A5"/>
          </a:solidFill>
          <a:ln w="12700">
            <a:solidFill>
              <a:srgbClr val="00A7A5"/>
            </a:solidFill>
            <a:prstDash val="solid"/>
          </a:ln>
        </p:spPr>
        <p:txBody>
          <a:bodyPr/>
          <a:lstStyle/>
          <a:p>
            <a:endParaRPr lang="en-ZA"/>
          </a:p>
        </p:txBody>
      </p:sp>
      <p:sp>
        <p:nvSpPr>
          <p:cNvPr id="33" name="Text 31"/>
          <p:cNvSpPr/>
          <p:nvPr/>
        </p:nvSpPr>
        <p:spPr>
          <a:xfrm>
            <a:off x="6446520" y="1527048"/>
            <a:ext cx="4480560" cy="146304"/>
          </a:xfrm>
          <a:prstGeom prst="rect">
            <a:avLst/>
          </a:prstGeom>
          <a:noFill/>
          <a:ln/>
        </p:spPr>
        <p:txBody>
          <a:bodyPr wrap="square" lIns="0" tIns="0" rIns="0" bIns="0" rtlCol="0" anchor="ctr">
            <a:normAutofit/>
          </a:bodyPr>
          <a:lstStyle/>
          <a:p>
            <a:pPr marL="0" indent="0">
              <a:buNone/>
            </a:pPr>
            <a:r>
              <a:rPr lang="en-US" sz="1070" b="1" dirty="0">
                <a:solidFill>
                  <a:srgbClr val="0B1F33"/>
                </a:solidFill>
              </a:rPr>
              <a:t>ISO implementation and accreditation readiness</a:t>
            </a:r>
            <a:endParaRPr lang="en-US" sz="1070" dirty="0"/>
          </a:p>
        </p:txBody>
      </p:sp>
      <p:sp>
        <p:nvSpPr>
          <p:cNvPr id="34" name="Text 32"/>
          <p:cNvSpPr/>
          <p:nvPr/>
        </p:nvSpPr>
        <p:spPr>
          <a:xfrm>
            <a:off x="6446520" y="1755648"/>
            <a:ext cx="4526280" cy="201168"/>
          </a:xfrm>
          <a:prstGeom prst="rect">
            <a:avLst/>
          </a:prstGeom>
          <a:noFill/>
          <a:ln/>
        </p:spPr>
        <p:txBody>
          <a:bodyPr wrap="square" lIns="0" tIns="0" rIns="0" bIns="0" rtlCol="0" anchor="ctr">
            <a:normAutofit/>
          </a:bodyPr>
          <a:lstStyle/>
          <a:p>
            <a:pPr marL="0" indent="0">
              <a:buNone/>
            </a:pPr>
            <a:r>
              <a:rPr lang="en-US" sz="780" dirty="0">
                <a:solidFill>
                  <a:srgbClr val="1F2D3A"/>
                </a:solidFill>
              </a:rPr>
              <a:t>Quality, environmental, OHS and laboratory competence systems support, audit readiness and technical assessment.</a:t>
            </a:r>
            <a:endParaRPr lang="en-US" sz="780" dirty="0"/>
          </a:p>
        </p:txBody>
      </p:sp>
      <p:sp>
        <p:nvSpPr>
          <p:cNvPr id="35" name="Shape 33"/>
          <p:cNvSpPr/>
          <p:nvPr/>
        </p:nvSpPr>
        <p:spPr>
          <a:xfrm>
            <a:off x="6217920" y="2423160"/>
            <a:ext cx="4983480" cy="758952"/>
          </a:xfrm>
          <a:prstGeom prst="roundRect">
            <a:avLst>
              <a:gd name="adj" fmla="val 7229"/>
            </a:avLst>
          </a:prstGeom>
          <a:solidFill>
            <a:srgbClr val="FFFFFF"/>
          </a:solidFill>
          <a:ln w="12700">
            <a:solidFill>
              <a:srgbClr val="DCE6EE"/>
            </a:solidFill>
            <a:prstDash val="solid"/>
          </a:ln>
        </p:spPr>
        <p:txBody>
          <a:bodyPr/>
          <a:lstStyle/>
          <a:p>
            <a:endParaRPr lang="en-ZA"/>
          </a:p>
        </p:txBody>
      </p:sp>
      <p:sp>
        <p:nvSpPr>
          <p:cNvPr id="36" name="Shape 34"/>
          <p:cNvSpPr/>
          <p:nvPr/>
        </p:nvSpPr>
        <p:spPr>
          <a:xfrm>
            <a:off x="6217920" y="2423160"/>
            <a:ext cx="73152" cy="758952"/>
          </a:xfrm>
          <a:prstGeom prst="rect">
            <a:avLst/>
          </a:prstGeom>
          <a:solidFill>
            <a:srgbClr val="F2B84B"/>
          </a:solidFill>
          <a:ln w="12700">
            <a:solidFill>
              <a:srgbClr val="F2B84B"/>
            </a:solidFill>
            <a:prstDash val="solid"/>
          </a:ln>
        </p:spPr>
        <p:txBody>
          <a:bodyPr/>
          <a:lstStyle/>
          <a:p>
            <a:endParaRPr lang="en-ZA"/>
          </a:p>
        </p:txBody>
      </p:sp>
      <p:sp>
        <p:nvSpPr>
          <p:cNvPr id="37" name="Text 35"/>
          <p:cNvSpPr/>
          <p:nvPr/>
        </p:nvSpPr>
        <p:spPr>
          <a:xfrm>
            <a:off x="6446520" y="2532888"/>
            <a:ext cx="4480560" cy="146304"/>
          </a:xfrm>
          <a:prstGeom prst="rect">
            <a:avLst/>
          </a:prstGeom>
          <a:noFill/>
          <a:ln/>
        </p:spPr>
        <p:txBody>
          <a:bodyPr wrap="square" lIns="0" tIns="0" rIns="0" bIns="0" rtlCol="0" anchor="ctr">
            <a:normAutofit/>
          </a:bodyPr>
          <a:lstStyle/>
          <a:p>
            <a:pPr marL="0" indent="0">
              <a:buNone/>
            </a:pPr>
            <a:r>
              <a:rPr lang="en-US" sz="1070" b="1" dirty="0">
                <a:solidFill>
                  <a:srgbClr val="0B1F33"/>
                </a:solidFill>
              </a:rPr>
              <a:t>Operational excellence and BPR</a:t>
            </a:r>
            <a:endParaRPr lang="en-US" sz="1070" dirty="0"/>
          </a:p>
        </p:txBody>
      </p:sp>
      <p:sp>
        <p:nvSpPr>
          <p:cNvPr id="38" name="Text 36"/>
          <p:cNvSpPr/>
          <p:nvPr/>
        </p:nvSpPr>
        <p:spPr>
          <a:xfrm>
            <a:off x="6446520" y="2761488"/>
            <a:ext cx="4526280" cy="201168"/>
          </a:xfrm>
          <a:prstGeom prst="rect">
            <a:avLst/>
          </a:prstGeom>
          <a:noFill/>
          <a:ln/>
        </p:spPr>
        <p:txBody>
          <a:bodyPr wrap="square" lIns="0" tIns="0" rIns="0" bIns="0" rtlCol="0" anchor="ctr">
            <a:normAutofit/>
          </a:bodyPr>
          <a:lstStyle/>
          <a:p>
            <a:pPr marL="0" indent="0">
              <a:buNone/>
            </a:pPr>
            <a:r>
              <a:rPr lang="en-US" sz="780" dirty="0">
                <a:solidFill>
                  <a:srgbClr val="1F2D3A"/>
                </a:solidFill>
              </a:rPr>
              <a:t>Lean waste reduction, workflow redesign, process control improvement and organisational efficiency enhancement.</a:t>
            </a:r>
            <a:endParaRPr lang="en-US" sz="780" dirty="0"/>
          </a:p>
        </p:txBody>
      </p:sp>
      <p:sp>
        <p:nvSpPr>
          <p:cNvPr id="39" name="Shape 37"/>
          <p:cNvSpPr/>
          <p:nvPr/>
        </p:nvSpPr>
        <p:spPr>
          <a:xfrm>
            <a:off x="6217920" y="3429000"/>
            <a:ext cx="4983480" cy="758952"/>
          </a:xfrm>
          <a:prstGeom prst="roundRect">
            <a:avLst>
              <a:gd name="adj" fmla="val 7229"/>
            </a:avLst>
          </a:prstGeom>
          <a:solidFill>
            <a:srgbClr val="FFFFFF"/>
          </a:solidFill>
          <a:ln w="12700">
            <a:solidFill>
              <a:srgbClr val="DCE6EE"/>
            </a:solidFill>
            <a:prstDash val="solid"/>
          </a:ln>
        </p:spPr>
        <p:txBody>
          <a:bodyPr/>
          <a:lstStyle/>
          <a:p>
            <a:endParaRPr lang="en-ZA"/>
          </a:p>
        </p:txBody>
      </p:sp>
      <p:sp>
        <p:nvSpPr>
          <p:cNvPr id="40" name="Shape 38"/>
          <p:cNvSpPr/>
          <p:nvPr/>
        </p:nvSpPr>
        <p:spPr>
          <a:xfrm>
            <a:off x="6217920" y="3429000"/>
            <a:ext cx="73152" cy="758952"/>
          </a:xfrm>
          <a:prstGeom prst="rect">
            <a:avLst/>
          </a:prstGeom>
          <a:solidFill>
            <a:srgbClr val="123C69"/>
          </a:solidFill>
          <a:ln w="12700">
            <a:solidFill>
              <a:srgbClr val="123C69"/>
            </a:solidFill>
            <a:prstDash val="solid"/>
          </a:ln>
        </p:spPr>
        <p:txBody>
          <a:bodyPr/>
          <a:lstStyle/>
          <a:p>
            <a:endParaRPr lang="en-ZA"/>
          </a:p>
        </p:txBody>
      </p:sp>
      <p:sp>
        <p:nvSpPr>
          <p:cNvPr id="41" name="Text 39"/>
          <p:cNvSpPr/>
          <p:nvPr/>
        </p:nvSpPr>
        <p:spPr>
          <a:xfrm>
            <a:off x="6446520" y="3538728"/>
            <a:ext cx="4480560" cy="146304"/>
          </a:xfrm>
          <a:prstGeom prst="rect">
            <a:avLst/>
          </a:prstGeom>
          <a:noFill/>
          <a:ln/>
        </p:spPr>
        <p:txBody>
          <a:bodyPr wrap="square" lIns="0" tIns="0" rIns="0" bIns="0" rtlCol="0" anchor="ctr">
            <a:normAutofit/>
          </a:bodyPr>
          <a:lstStyle/>
          <a:p>
            <a:pPr marL="0" indent="0">
              <a:buNone/>
            </a:pPr>
            <a:r>
              <a:rPr lang="en-US" sz="1070" b="1" dirty="0">
                <a:solidFill>
                  <a:srgbClr val="0B1F33"/>
                </a:solidFill>
              </a:rPr>
              <a:t>Manufacturing start-up advisory</a:t>
            </a:r>
            <a:endParaRPr lang="en-US" sz="1070" dirty="0"/>
          </a:p>
        </p:txBody>
      </p:sp>
      <p:sp>
        <p:nvSpPr>
          <p:cNvPr id="42" name="Text 40"/>
          <p:cNvSpPr/>
          <p:nvPr/>
        </p:nvSpPr>
        <p:spPr>
          <a:xfrm>
            <a:off x="6446520" y="3767328"/>
            <a:ext cx="4526280" cy="201168"/>
          </a:xfrm>
          <a:prstGeom prst="rect">
            <a:avLst/>
          </a:prstGeom>
          <a:noFill/>
          <a:ln/>
        </p:spPr>
        <p:txBody>
          <a:bodyPr wrap="square" lIns="0" tIns="0" rIns="0" bIns="0" rtlCol="0" anchor="ctr">
            <a:normAutofit/>
          </a:bodyPr>
          <a:lstStyle/>
          <a:p>
            <a:pPr marL="0" indent="0">
              <a:buNone/>
            </a:pPr>
            <a:r>
              <a:rPr lang="en-US" sz="780" dirty="0">
                <a:solidFill>
                  <a:srgbClr val="1F2D3A"/>
                </a:solidFill>
              </a:rPr>
              <a:t>Process concept development, layout input, equipment selection, commissioning planning and operational readiness support.</a:t>
            </a:r>
            <a:endParaRPr lang="en-US" sz="780" dirty="0"/>
          </a:p>
        </p:txBody>
      </p:sp>
      <p:sp>
        <p:nvSpPr>
          <p:cNvPr id="43" name="Shape 41"/>
          <p:cNvSpPr/>
          <p:nvPr/>
        </p:nvSpPr>
        <p:spPr>
          <a:xfrm>
            <a:off x="6217920" y="4434840"/>
            <a:ext cx="4983480" cy="685800"/>
          </a:xfrm>
          <a:prstGeom prst="roundRect">
            <a:avLst>
              <a:gd name="adj" fmla="val 8000"/>
            </a:avLst>
          </a:prstGeom>
          <a:solidFill>
            <a:srgbClr val="EAF3F2"/>
          </a:solidFill>
          <a:ln w="12700">
            <a:solidFill>
              <a:srgbClr val="D0E6E5"/>
            </a:solidFill>
            <a:prstDash val="solid"/>
          </a:ln>
        </p:spPr>
        <p:txBody>
          <a:bodyPr/>
          <a:lstStyle/>
          <a:p>
            <a:endParaRPr lang="en-ZA"/>
          </a:p>
        </p:txBody>
      </p:sp>
      <p:sp>
        <p:nvSpPr>
          <p:cNvPr id="44" name="Text 42"/>
          <p:cNvSpPr/>
          <p:nvPr/>
        </p:nvSpPr>
        <p:spPr>
          <a:xfrm>
            <a:off x="6492240" y="4681728"/>
            <a:ext cx="4480560" cy="109728"/>
          </a:xfrm>
          <a:prstGeom prst="rect">
            <a:avLst/>
          </a:prstGeom>
          <a:noFill/>
          <a:ln/>
        </p:spPr>
        <p:txBody>
          <a:bodyPr wrap="square" lIns="0" tIns="0" rIns="0" bIns="0" rtlCol="0" anchor="ctr"/>
          <a:lstStyle/>
          <a:p>
            <a:pPr marL="0" indent="0" algn="ctr">
              <a:buNone/>
            </a:pPr>
            <a:r>
              <a:rPr lang="en-US" sz="1020" b="1" dirty="0">
                <a:solidFill>
                  <a:srgbClr val="007C7A"/>
                </a:solidFill>
              </a:rPr>
              <a:t>Project focus: practical industrial value, not academic reports only.</a:t>
            </a:r>
            <a:endParaRPr lang="en-US" sz="1020" dirty="0"/>
          </a:p>
        </p:txBody>
      </p:sp>
      <p:sp>
        <p:nvSpPr>
          <p:cNvPr id="45" name="Slide Number Placeholder 0"/>
          <p:cNvSpPr>
            <a:spLocks noGrp="1"/>
          </p:cNvSpPr>
          <p:nvPr>
            <p:ph type="sldNum" sz="quarter" idx="4294967295"/>
          </p:nvPr>
        </p:nvSpPr>
        <p:spPr>
          <a:xfrm>
            <a:off x="11338560" y="6492240"/>
            <a:ext cx="800000" cy="300000"/>
          </a:xfrm>
          <a:prstGeom prst="rect">
            <a:avLst/>
          </a:prstGeom>
          <a:extLst>
            <a:ext uri="{C572A759-6A51-4108-AA02-DFA0A04FC94B}">
              <ma14:wrappingTextBoxFlag xmlns:ma14="http://schemas.microsoft.com/office/mac/drawingml/2011/main" xmlns="" val="0"/>
            </a:ext>
          </a:extLst>
        </p:spPr>
        <p:txBody>
          <a:bodyPr/>
          <a:lstStyle>
            <a:lvl1pPr>
              <a:defRPr sz="800">
                <a:solidFill>
                  <a:srgbClr val="5E6C78"/>
                </a:solidFill>
                <a:latin typeface="Aptos"/>
                <a:ea typeface="Aptos"/>
                <a:cs typeface="Aptos"/>
              </a:defRPr>
            </a:lvl1pPr>
          </a:lstStyle>
          <a:p>
            <a:pPr algn="l"/>
            <a:fld id="{F7021451-1387-4CA6-816F-3879F97B5CBC}" type="slidenum">
              <a:rPr lang="en-US" b="0"/>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Shape 0"/>
          <p:cNvSpPr/>
          <p:nvPr/>
        </p:nvSpPr>
        <p:spPr>
          <a:xfrm rot="2400000">
            <a:off x="8229600" y="-105156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3" name="Shape 1"/>
          <p:cNvSpPr/>
          <p:nvPr/>
        </p:nvSpPr>
        <p:spPr>
          <a:xfrm rot="2400000">
            <a:off x="8449056" y="-97840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4" name="Shape 2"/>
          <p:cNvSpPr/>
          <p:nvPr/>
        </p:nvSpPr>
        <p:spPr>
          <a:xfrm rot="2400000">
            <a:off x="8668512" y="-90525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5" name="Shape 3"/>
          <p:cNvSpPr/>
          <p:nvPr/>
        </p:nvSpPr>
        <p:spPr>
          <a:xfrm rot="2400000">
            <a:off x="8887968" y="-832104"/>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6" name="Shape 4"/>
          <p:cNvSpPr/>
          <p:nvPr/>
        </p:nvSpPr>
        <p:spPr>
          <a:xfrm rot="2400000">
            <a:off x="9107424" y="-758952"/>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7" name="Shape 5"/>
          <p:cNvSpPr/>
          <p:nvPr/>
        </p:nvSpPr>
        <p:spPr>
          <a:xfrm rot="2400000">
            <a:off x="9326880" y="-68580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8" name="Shape 6"/>
          <p:cNvSpPr/>
          <p:nvPr/>
        </p:nvSpPr>
        <p:spPr>
          <a:xfrm rot="2400000">
            <a:off x="9546336" y="-61264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9" name="Shape 7"/>
          <p:cNvSpPr/>
          <p:nvPr/>
        </p:nvSpPr>
        <p:spPr>
          <a:xfrm rot="2400000">
            <a:off x="9765792" y="-53949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10" name="Shape 8"/>
          <p:cNvSpPr/>
          <p:nvPr/>
        </p:nvSpPr>
        <p:spPr>
          <a:xfrm>
            <a:off x="10607040" y="0"/>
            <a:ext cx="1581912" cy="6858000"/>
          </a:xfrm>
          <a:prstGeom prst="rect">
            <a:avLst/>
          </a:prstGeom>
          <a:solidFill>
            <a:srgbClr val="EEF3F8"/>
          </a:solidFill>
          <a:ln w="12700">
            <a:solidFill>
              <a:srgbClr val="EEF3F8">
                <a:alpha val="0"/>
              </a:srgbClr>
            </a:solidFill>
            <a:prstDash val="solid"/>
          </a:ln>
        </p:spPr>
        <p:txBody>
          <a:bodyPr/>
          <a:lstStyle/>
          <a:p>
            <a:endParaRPr lang="en-ZA"/>
          </a:p>
        </p:txBody>
      </p:sp>
      <p:sp>
        <p:nvSpPr>
          <p:cNvPr id="11" name="Shape 9"/>
          <p:cNvSpPr/>
          <p:nvPr/>
        </p:nvSpPr>
        <p:spPr>
          <a:xfrm>
            <a:off x="10561320" y="0"/>
            <a:ext cx="73152" cy="6858000"/>
          </a:xfrm>
          <a:prstGeom prst="rect">
            <a:avLst/>
          </a:prstGeom>
          <a:solidFill>
            <a:srgbClr val="00A7A5"/>
          </a:solidFill>
          <a:ln w="12700">
            <a:solidFill>
              <a:srgbClr val="00A7A5"/>
            </a:solidFill>
            <a:prstDash val="solid"/>
          </a:ln>
        </p:spPr>
        <p:txBody>
          <a:bodyPr/>
          <a:lstStyle/>
          <a:p>
            <a:endParaRPr lang="en-ZA"/>
          </a:p>
        </p:txBody>
      </p:sp>
      <p:sp>
        <p:nvSpPr>
          <p:cNvPr id="12" name="Text 10"/>
          <p:cNvSpPr/>
          <p:nvPr/>
        </p:nvSpPr>
        <p:spPr>
          <a:xfrm>
            <a:off x="594360" y="411480"/>
            <a:ext cx="7863840" cy="411480"/>
          </a:xfrm>
          <a:prstGeom prst="rect">
            <a:avLst/>
          </a:prstGeom>
          <a:noFill/>
          <a:ln/>
        </p:spPr>
        <p:txBody>
          <a:bodyPr wrap="square" lIns="0" tIns="0" rIns="0" bIns="0" rtlCol="0" anchor="ctr">
            <a:normAutofit/>
          </a:bodyPr>
          <a:lstStyle/>
          <a:p>
            <a:pPr marL="0" indent="0">
              <a:buNone/>
            </a:pPr>
            <a:r>
              <a:rPr lang="en-US" sz="2800" b="1" dirty="0">
                <a:solidFill>
                  <a:srgbClr val="0B1F33"/>
                </a:solidFill>
                <a:latin typeface="Aptos Display" pitchFamily="34" charset="0"/>
                <a:ea typeface="Aptos Display" pitchFamily="34" charset="-122"/>
                <a:cs typeface="Aptos Display" pitchFamily="34" charset="-120"/>
              </a:rPr>
              <a:t>Industries Served</a:t>
            </a:r>
            <a:endParaRPr lang="en-US" sz="2800" dirty="0"/>
          </a:p>
        </p:txBody>
      </p:sp>
      <p:sp>
        <p:nvSpPr>
          <p:cNvPr id="13" name="Shape 11"/>
          <p:cNvSpPr/>
          <p:nvPr/>
        </p:nvSpPr>
        <p:spPr>
          <a:xfrm>
            <a:off x="594360" y="896112"/>
            <a:ext cx="960120" cy="64008"/>
          </a:xfrm>
          <a:prstGeom prst="rect">
            <a:avLst/>
          </a:prstGeom>
          <a:solidFill>
            <a:srgbClr val="00A7A5"/>
          </a:solidFill>
          <a:ln w="12700">
            <a:solidFill>
              <a:srgbClr val="00A7A5"/>
            </a:solidFill>
            <a:prstDash val="solid"/>
          </a:ln>
        </p:spPr>
        <p:txBody>
          <a:bodyPr/>
          <a:lstStyle/>
          <a:p>
            <a:endParaRPr lang="en-ZA"/>
          </a:p>
        </p:txBody>
      </p:sp>
      <p:sp>
        <p:nvSpPr>
          <p:cNvPr id="14" name="Text 12"/>
          <p:cNvSpPr/>
          <p:nvPr/>
        </p:nvSpPr>
        <p:spPr>
          <a:xfrm>
            <a:off x="594360" y="1033272"/>
            <a:ext cx="8412480" cy="292608"/>
          </a:xfrm>
          <a:prstGeom prst="rect">
            <a:avLst/>
          </a:prstGeom>
          <a:noFill/>
          <a:ln/>
        </p:spPr>
        <p:txBody>
          <a:bodyPr wrap="square" lIns="0" tIns="0" rIns="0" bIns="0" rtlCol="0" anchor="ctr">
            <a:normAutofit/>
          </a:bodyPr>
          <a:lstStyle/>
          <a:p>
            <a:pPr marL="0" indent="0">
              <a:buNone/>
            </a:pPr>
            <a:r>
              <a:rPr lang="en-US" sz="1250" dirty="0">
                <a:solidFill>
                  <a:srgbClr val="5E6C78"/>
                </a:solidFill>
              </a:rPr>
              <a:t>Flexible technical support for production, processing, R&amp;D and quality environments.</a:t>
            </a:r>
            <a:endParaRPr lang="en-US" sz="1250" dirty="0"/>
          </a:p>
        </p:txBody>
      </p:sp>
      <p:sp>
        <p:nvSpPr>
          <p:cNvPr id="15" name="Shape 13"/>
          <p:cNvSpPr/>
          <p:nvPr/>
        </p:nvSpPr>
        <p:spPr>
          <a:xfrm>
            <a:off x="685800" y="1600200"/>
            <a:ext cx="1847088" cy="1115568"/>
          </a:xfrm>
          <a:prstGeom prst="roundRect">
            <a:avLst>
              <a:gd name="adj" fmla="val 9836"/>
            </a:avLst>
          </a:prstGeom>
          <a:solidFill>
            <a:srgbClr val="FFFFFF"/>
          </a:solidFill>
          <a:ln w="12700">
            <a:solidFill>
              <a:srgbClr val="DCE6EE"/>
            </a:solidFill>
            <a:prstDash val="solid"/>
          </a:ln>
        </p:spPr>
        <p:txBody>
          <a:bodyPr/>
          <a:lstStyle/>
          <a:p>
            <a:endParaRPr lang="en-ZA"/>
          </a:p>
        </p:txBody>
      </p:sp>
      <p:sp>
        <p:nvSpPr>
          <p:cNvPr id="16" name="Shape 14"/>
          <p:cNvSpPr/>
          <p:nvPr/>
        </p:nvSpPr>
        <p:spPr>
          <a:xfrm>
            <a:off x="1344168" y="1764792"/>
            <a:ext cx="502920" cy="502920"/>
          </a:xfrm>
          <a:prstGeom prst="ellipse">
            <a:avLst/>
          </a:prstGeom>
          <a:solidFill>
            <a:srgbClr val="00A7A5">
              <a:alpha val="92000"/>
            </a:srgbClr>
          </a:solidFill>
          <a:ln w="12700">
            <a:solidFill>
              <a:srgbClr val="00A7A5">
                <a:alpha val="0"/>
              </a:srgbClr>
            </a:solidFill>
            <a:prstDash val="solid"/>
          </a:ln>
        </p:spPr>
        <p:txBody>
          <a:bodyPr/>
          <a:lstStyle/>
          <a:p>
            <a:endParaRPr lang="en-ZA"/>
          </a:p>
        </p:txBody>
      </p:sp>
      <p:sp>
        <p:nvSpPr>
          <p:cNvPr id="17" name="Text 15"/>
          <p:cNvSpPr/>
          <p:nvPr/>
        </p:nvSpPr>
        <p:spPr>
          <a:xfrm>
            <a:off x="1481328" y="1938528"/>
            <a:ext cx="219456" cy="91440"/>
          </a:xfrm>
          <a:prstGeom prst="rect">
            <a:avLst/>
          </a:prstGeom>
          <a:noFill/>
          <a:ln/>
        </p:spPr>
        <p:txBody>
          <a:bodyPr wrap="square" lIns="0" tIns="0" rIns="0" bIns="0" rtlCol="0" anchor="ctr"/>
          <a:lstStyle/>
          <a:p>
            <a:pPr marL="0" indent="0" algn="ctr">
              <a:buNone/>
            </a:pPr>
            <a:r>
              <a:rPr lang="en-US" sz="750" b="1" dirty="0">
                <a:solidFill>
                  <a:srgbClr val="00A7A5"/>
                </a:solidFill>
              </a:rPr>
              <a:t>01</a:t>
            </a:r>
            <a:endParaRPr lang="en-US" sz="750" dirty="0"/>
          </a:p>
        </p:txBody>
      </p:sp>
      <p:sp>
        <p:nvSpPr>
          <p:cNvPr id="18" name="Text 16"/>
          <p:cNvSpPr/>
          <p:nvPr/>
        </p:nvSpPr>
        <p:spPr>
          <a:xfrm>
            <a:off x="850392" y="2423160"/>
            <a:ext cx="1517904" cy="146304"/>
          </a:xfrm>
          <a:prstGeom prst="rect">
            <a:avLst/>
          </a:prstGeom>
          <a:noFill/>
          <a:ln/>
        </p:spPr>
        <p:txBody>
          <a:bodyPr wrap="square" lIns="0" tIns="0" rIns="0" bIns="0" rtlCol="0" anchor="ctr">
            <a:normAutofit/>
          </a:bodyPr>
          <a:lstStyle/>
          <a:p>
            <a:pPr marL="0" indent="0" algn="ctr">
              <a:buNone/>
            </a:pPr>
            <a:r>
              <a:rPr lang="en-US" sz="920" b="1" dirty="0">
                <a:solidFill>
                  <a:srgbClr val="0B1F33"/>
                </a:solidFill>
              </a:rPr>
              <a:t>Manufacturing</a:t>
            </a:r>
            <a:endParaRPr lang="en-US" sz="920" dirty="0"/>
          </a:p>
        </p:txBody>
      </p:sp>
      <p:sp>
        <p:nvSpPr>
          <p:cNvPr id="19" name="Shape 17"/>
          <p:cNvSpPr/>
          <p:nvPr/>
        </p:nvSpPr>
        <p:spPr>
          <a:xfrm>
            <a:off x="2898648" y="1600200"/>
            <a:ext cx="1847088" cy="1115568"/>
          </a:xfrm>
          <a:prstGeom prst="roundRect">
            <a:avLst>
              <a:gd name="adj" fmla="val 9836"/>
            </a:avLst>
          </a:prstGeom>
          <a:solidFill>
            <a:srgbClr val="FFFFFF"/>
          </a:solidFill>
          <a:ln w="12700">
            <a:solidFill>
              <a:srgbClr val="DCE6EE"/>
            </a:solidFill>
            <a:prstDash val="solid"/>
          </a:ln>
        </p:spPr>
        <p:txBody>
          <a:bodyPr/>
          <a:lstStyle/>
          <a:p>
            <a:endParaRPr lang="en-ZA"/>
          </a:p>
        </p:txBody>
      </p:sp>
      <p:sp>
        <p:nvSpPr>
          <p:cNvPr id="20" name="Shape 18"/>
          <p:cNvSpPr/>
          <p:nvPr/>
        </p:nvSpPr>
        <p:spPr>
          <a:xfrm>
            <a:off x="3557016" y="1764792"/>
            <a:ext cx="502920" cy="502920"/>
          </a:xfrm>
          <a:prstGeom prst="ellipse">
            <a:avLst/>
          </a:prstGeom>
          <a:solidFill>
            <a:srgbClr val="F2B84B">
              <a:alpha val="92000"/>
            </a:srgbClr>
          </a:solidFill>
          <a:ln w="12700">
            <a:solidFill>
              <a:srgbClr val="F2B84B">
                <a:alpha val="0"/>
              </a:srgbClr>
            </a:solidFill>
            <a:prstDash val="solid"/>
          </a:ln>
        </p:spPr>
        <p:txBody>
          <a:bodyPr/>
          <a:lstStyle/>
          <a:p>
            <a:endParaRPr lang="en-ZA"/>
          </a:p>
        </p:txBody>
      </p:sp>
      <p:sp>
        <p:nvSpPr>
          <p:cNvPr id="21" name="Text 19"/>
          <p:cNvSpPr/>
          <p:nvPr/>
        </p:nvSpPr>
        <p:spPr>
          <a:xfrm>
            <a:off x="3694176" y="1938528"/>
            <a:ext cx="219456" cy="91440"/>
          </a:xfrm>
          <a:prstGeom prst="rect">
            <a:avLst/>
          </a:prstGeom>
          <a:noFill/>
          <a:ln/>
        </p:spPr>
        <p:txBody>
          <a:bodyPr wrap="square" lIns="0" tIns="0" rIns="0" bIns="0" rtlCol="0" anchor="ctr"/>
          <a:lstStyle/>
          <a:p>
            <a:pPr marL="0" indent="0" algn="ctr">
              <a:buNone/>
            </a:pPr>
            <a:r>
              <a:rPr lang="en-US" sz="750" b="1" dirty="0">
                <a:solidFill>
                  <a:srgbClr val="F2B84B"/>
                </a:solidFill>
              </a:rPr>
              <a:t>02</a:t>
            </a:r>
            <a:endParaRPr lang="en-US" sz="750" dirty="0"/>
          </a:p>
        </p:txBody>
      </p:sp>
      <p:sp>
        <p:nvSpPr>
          <p:cNvPr id="22" name="Text 20"/>
          <p:cNvSpPr/>
          <p:nvPr/>
        </p:nvSpPr>
        <p:spPr>
          <a:xfrm>
            <a:off x="3063240" y="2423160"/>
            <a:ext cx="1517904" cy="146304"/>
          </a:xfrm>
          <a:prstGeom prst="rect">
            <a:avLst/>
          </a:prstGeom>
          <a:noFill/>
          <a:ln/>
        </p:spPr>
        <p:txBody>
          <a:bodyPr wrap="square" lIns="0" tIns="0" rIns="0" bIns="0" rtlCol="0" anchor="ctr">
            <a:normAutofit/>
          </a:bodyPr>
          <a:lstStyle/>
          <a:p>
            <a:pPr marL="0" indent="0" algn="ctr">
              <a:buNone/>
            </a:pPr>
            <a:r>
              <a:rPr lang="en-US" sz="920" b="1" dirty="0">
                <a:solidFill>
                  <a:srgbClr val="0B1F33"/>
                </a:solidFill>
              </a:rPr>
              <a:t>FMCG</a:t>
            </a:r>
            <a:endParaRPr lang="en-US" sz="920" dirty="0"/>
          </a:p>
        </p:txBody>
      </p:sp>
      <p:sp>
        <p:nvSpPr>
          <p:cNvPr id="23" name="Shape 21"/>
          <p:cNvSpPr/>
          <p:nvPr/>
        </p:nvSpPr>
        <p:spPr>
          <a:xfrm>
            <a:off x="5111496" y="1600200"/>
            <a:ext cx="1847088" cy="1115568"/>
          </a:xfrm>
          <a:prstGeom prst="roundRect">
            <a:avLst>
              <a:gd name="adj" fmla="val 9836"/>
            </a:avLst>
          </a:prstGeom>
          <a:solidFill>
            <a:srgbClr val="FFFFFF"/>
          </a:solidFill>
          <a:ln w="12700">
            <a:solidFill>
              <a:srgbClr val="DCE6EE"/>
            </a:solidFill>
            <a:prstDash val="solid"/>
          </a:ln>
        </p:spPr>
        <p:txBody>
          <a:bodyPr/>
          <a:lstStyle/>
          <a:p>
            <a:endParaRPr lang="en-ZA"/>
          </a:p>
        </p:txBody>
      </p:sp>
      <p:sp>
        <p:nvSpPr>
          <p:cNvPr id="24" name="Shape 22"/>
          <p:cNvSpPr/>
          <p:nvPr/>
        </p:nvSpPr>
        <p:spPr>
          <a:xfrm>
            <a:off x="5769864" y="1764792"/>
            <a:ext cx="502920" cy="502920"/>
          </a:xfrm>
          <a:prstGeom prst="ellipse">
            <a:avLst/>
          </a:prstGeom>
          <a:solidFill>
            <a:srgbClr val="123C69">
              <a:alpha val="92000"/>
            </a:srgbClr>
          </a:solidFill>
          <a:ln w="12700">
            <a:solidFill>
              <a:srgbClr val="123C69">
                <a:alpha val="0"/>
              </a:srgbClr>
            </a:solidFill>
            <a:prstDash val="solid"/>
          </a:ln>
        </p:spPr>
        <p:txBody>
          <a:bodyPr/>
          <a:lstStyle/>
          <a:p>
            <a:endParaRPr lang="en-ZA"/>
          </a:p>
        </p:txBody>
      </p:sp>
      <p:sp>
        <p:nvSpPr>
          <p:cNvPr id="25" name="Text 23"/>
          <p:cNvSpPr/>
          <p:nvPr/>
        </p:nvSpPr>
        <p:spPr>
          <a:xfrm>
            <a:off x="5907024" y="1938528"/>
            <a:ext cx="219456" cy="91440"/>
          </a:xfrm>
          <a:prstGeom prst="rect">
            <a:avLst/>
          </a:prstGeom>
          <a:noFill/>
          <a:ln/>
        </p:spPr>
        <p:txBody>
          <a:bodyPr wrap="square" lIns="0" tIns="0" rIns="0" bIns="0" rtlCol="0" anchor="ctr"/>
          <a:lstStyle/>
          <a:p>
            <a:pPr marL="0" indent="0" algn="ctr">
              <a:buNone/>
            </a:pPr>
            <a:r>
              <a:rPr lang="en-US" sz="750" b="1" dirty="0">
                <a:solidFill>
                  <a:srgbClr val="123C69"/>
                </a:solidFill>
              </a:rPr>
              <a:t>03</a:t>
            </a:r>
            <a:endParaRPr lang="en-US" sz="750" dirty="0"/>
          </a:p>
        </p:txBody>
      </p:sp>
      <p:sp>
        <p:nvSpPr>
          <p:cNvPr id="26" name="Text 24"/>
          <p:cNvSpPr/>
          <p:nvPr/>
        </p:nvSpPr>
        <p:spPr>
          <a:xfrm>
            <a:off x="5276088" y="2423160"/>
            <a:ext cx="1517904" cy="146304"/>
          </a:xfrm>
          <a:prstGeom prst="rect">
            <a:avLst/>
          </a:prstGeom>
          <a:noFill/>
          <a:ln/>
        </p:spPr>
        <p:txBody>
          <a:bodyPr wrap="square" lIns="0" tIns="0" rIns="0" bIns="0" rtlCol="0" anchor="ctr">
            <a:normAutofit/>
          </a:bodyPr>
          <a:lstStyle/>
          <a:p>
            <a:pPr marL="0" indent="0" algn="ctr">
              <a:buNone/>
            </a:pPr>
            <a:r>
              <a:rPr lang="en-US" sz="920" b="1" dirty="0">
                <a:solidFill>
                  <a:srgbClr val="0B1F33"/>
                </a:solidFill>
              </a:rPr>
              <a:t>Chemicals &amp; materials</a:t>
            </a:r>
            <a:endParaRPr lang="en-US" sz="920" dirty="0"/>
          </a:p>
        </p:txBody>
      </p:sp>
      <p:sp>
        <p:nvSpPr>
          <p:cNvPr id="27" name="Shape 25"/>
          <p:cNvSpPr/>
          <p:nvPr/>
        </p:nvSpPr>
        <p:spPr>
          <a:xfrm>
            <a:off x="7324344" y="1600200"/>
            <a:ext cx="1847088" cy="1115568"/>
          </a:xfrm>
          <a:prstGeom prst="roundRect">
            <a:avLst>
              <a:gd name="adj" fmla="val 9836"/>
            </a:avLst>
          </a:prstGeom>
          <a:solidFill>
            <a:srgbClr val="FFFFFF"/>
          </a:solidFill>
          <a:ln w="12700">
            <a:solidFill>
              <a:srgbClr val="DCE6EE"/>
            </a:solidFill>
            <a:prstDash val="solid"/>
          </a:ln>
        </p:spPr>
        <p:txBody>
          <a:bodyPr/>
          <a:lstStyle/>
          <a:p>
            <a:endParaRPr lang="en-ZA"/>
          </a:p>
        </p:txBody>
      </p:sp>
      <p:sp>
        <p:nvSpPr>
          <p:cNvPr id="28" name="Shape 26"/>
          <p:cNvSpPr/>
          <p:nvPr/>
        </p:nvSpPr>
        <p:spPr>
          <a:xfrm>
            <a:off x="7982712" y="1764792"/>
            <a:ext cx="502920" cy="502920"/>
          </a:xfrm>
          <a:prstGeom prst="ellipse">
            <a:avLst/>
          </a:prstGeom>
          <a:solidFill>
            <a:srgbClr val="2E8B57">
              <a:alpha val="92000"/>
            </a:srgbClr>
          </a:solidFill>
          <a:ln w="12700">
            <a:solidFill>
              <a:srgbClr val="2E8B57">
                <a:alpha val="0"/>
              </a:srgbClr>
            </a:solidFill>
            <a:prstDash val="solid"/>
          </a:ln>
        </p:spPr>
        <p:txBody>
          <a:bodyPr/>
          <a:lstStyle/>
          <a:p>
            <a:endParaRPr lang="en-ZA"/>
          </a:p>
        </p:txBody>
      </p:sp>
      <p:sp>
        <p:nvSpPr>
          <p:cNvPr id="29" name="Text 27"/>
          <p:cNvSpPr/>
          <p:nvPr/>
        </p:nvSpPr>
        <p:spPr>
          <a:xfrm>
            <a:off x="8119872" y="1938528"/>
            <a:ext cx="219456" cy="91440"/>
          </a:xfrm>
          <a:prstGeom prst="rect">
            <a:avLst/>
          </a:prstGeom>
          <a:noFill/>
          <a:ln/>
        </p:spPr>
        <p:txBody>
          <a:bodyPr wrap="square" lIns="0" tIns="0" rIns="0" bIns="0" rtlCol="0" anchor="ctr"/>
          <a:lstStyle/>
          <a:p>
            <a:pPr marL="0" indent="0" algn="ctr">
              <a:buNone/>
            </a:pPr>
            <a:r>
              <a:rPr lang="en-US" sz="750" b="1" dirty="0">
                <a:solidFill>
                  <a:srgbClr val="2E8B57"/>
                </a:solidFill>
              </a:rPr>
              <a:t>04</a:t>
            </a:r>
            <a:endParaRPr lang="en-US" sz="750" dirty="0"/>
          </a:p>
        </p:txBody>
      </p:sp>
      <p:sp>
        <p:nvSpPr>
          <p:cNvPr id="30" name="Text 28"/>
          <p:cNvSpPr/>
          <p:nvPr/>
        </p:nvSpPr>
        <p:spPr>
          <a:xfrm>
            <a:off x="7488936" y="2423160"/>
            <a:ext cx="1517904" cy="146304"/>
          </a:xfrm>
          <a:prstGeom prst="rect">
            <a:avLst/>
          </a:prstGeom>
          <a:noFill/>
          <a:ln/>
        </p:spPr>
        <p:txBody>
          <a:bodyPr wrap="square" lIns="0" tIns="0" rIns="0" bIns="0" rtlCol="0" anchor="ctr">
            <a:normAutofit/>
          </a:bodyPr>
          <a:lstStyle/>
          <a:p>
            <a:pPr marL="0" indent="0" algn="ctr">
              <a:buNone/>
            </a:pPr>
            <a:r>
              <a:rPr lang="en-US" sz="920" b="1" dirty="0">
                <a:solidFill>
                  <a:srgbClr val="0B1F33"/>
                </a:solidFill>
              </a:rPr>
              <a:t>Polymer &amp; plastics processing</a:t>
            </a:r>
            <a:endParaRPr lang="en-US" sz="920" dirty="0"/>
          </a:p>
        </p:txBody>
      </p:sp>
      <p:sp>
        <p:nvSpPr>
          <p:cNvPr id="31" name="Shape 29"/>
          <p:cNvSpPr/>
          <p:nvPr/>
        </p:nvSpPr>
        <p:spPr>
          <a:xfrm>
            <a:off x="9537192" y="1600200"/>
            <a:ext cx="1847088" cy="1115568"/>
          </a:xfrm>
          <a:prstGeom prst="roundRect">
            <a:avLst>
              <a:gd name="adj" fmla="val 9836"/>
            </a:avLst>
          </a:prstGeom>
          <a:solidFill>
            <a:srgbClr val="FFFFFF"/>
          </a:solidFill>
          <a:ln w="12700">
            <a:solidFill>
              <a:srgbClr val="DCE6EE"/>
            </a:solidFill>
            <a:prstDash val="solid"/>
          </a:ln>
        </p:spPr>
        <p:txBody>
          <a:bodyPr/>
          <a:lstStyle/>
          <a:p>
            <a:endParaRPr lang="en-ZA"/>
          </a:p>
        </p:txBody>
      </p:sp>
      <p:sp>
        <p:nvSpPr>
          <p:cNvPr id="32" name="Shape 30"/>
          <p:cNvSpPr/>
          <p:nvPr/>
        </p:nvSpPr>
        <p:spPr>
          <a:xfrm>
            <a:off x="10195560" y="1764792"/>
            <a:ext cx="502920" cy="502920"/>
          </a:xfrm>
          <a:prstGeom prst="ellipse">
            <a:avLst/>
          </a:prstGeom>
          <a:solidFill>
            <a:srgbClr val="007C7A">
              <a:alpha val="92000"/>
            </a:srgbClr>
          </a:solidFill>
          <a:ln w="12700">
            <a:solidFill>
              <a:srgbClr val="007C7A">
                <a:alpha val="0"/>
              </a:srgbClr>
            </a:solidFill>
            <a:prstDash val="solid"/>
          </a:ln>
        </p:spPr>
        <p:txBody>
          <a:bodyPr/>
          <a:lstStyle/>
          <a:p>
            <a:endParaRPr lang="en-ZA"/>
          </a:p>
        </p:txBody>
      </p:sp>
      <p:sp>
        <p:nvSpPr>
          <p:cNvPr id="33" name="Text 31"/>
          <p:cNvSpPr/>
          <p:nvPr/>
        </p:nvSpPr>
        <p:spPr>
          <a:xfrm>
            <a:off x="10332720" y="1938528"/>
            <a:ext cx="219456" cy="91440"/>
          </a:xfrm>
          <a:prstGeom prst="rect">
            <a:avLst/>
          </a:prstGeom>
          <a:noFill/>
          <a:ln/>
        </p:spPr>
        <p:txBody>
          <a:bodyPr wrap="square" lIns="0" tIns="0" rIns="0" bIns="0" rtlCol="0" anchor="ctr"/>
          <a:lstStyle/>
          <a:p>
            <a:pPr marL="0" indent="0" algn="ctr">
              <a:buNone/>
            </a:pPr>
            <a:r>
              <a:rPr lang="en-US" sz="750" b="1" dirty="0">
                <a:solidFill>
                  <a:srgbClr val="007C7A"/>
                </a:solidFill>
              </a:rPr>
              <a:t>05</a:t>
            </a:r>
            <a:endParaRPr lang="en-US" sz="750" dirty="0"/>
          </a:p>
        </p:txBody>
      </p:sp>
      <p:sp>
        <p:nvSpPr>
          <p:cNvPr id="34" name="Text 32"/>
          <p:cNvSpPr/>
          <p:nvPr/>
        </p:nvSpPr>
        <p:spPr>
          <a:xfrm>
            <a:off x="9701784" y="2423160"/>
            <a:ext cx="1517904" cy="146304"/>
          </a:xfrm>
          <a:prstGeom prst="rect">
            <a:avLst/>
          </a:prstGeom>
          <a:noFill/>
          <a:ln/>
        </p:spPr>
        <p:txBody>
          <a:bodyPr wrap="square" lIns="0" tIns="0" rIns="0" bIns="0" rtlCol="0" anchor="ctr">
            <a:normAutofit/>
          </a:bodyPr>
          <a:lstStyle/>
          <a:p>
            <a:pPr marL="0" indent="0" algn="ctr">
              <a:buNone/>
            </a:pPr>
            <a:r>
              <a:rPr lang="en-US" sz="920" b="1" dirty="0">
                <a:solidFill>
                  <a:srgbClr val="0B1F33"/>
                </a:solidFill>
              </a:rPr>
              <a:t>Mineral processing</a:t>
            </a:r>
            <a:endParaRPr lang="en-US" sz="920" dirty="0"/>
          </a:p>
        </p:txBody>
      </p:sp>
      <p:sp>
        <p:nvSpPr>
          <p:cNvPr id="35" name="Shape 33"/>
          <p:cNvSpPr/>
          <p:nvPr/>
        </p:nvSpPr>
        <p:spPr>
          <a:xfrm>
            <a:off x="685800" y="3429000"/>
            <a:ext cx="1847088" cy="1115568"/>
          </a:xfrm>
          <a:prstGeom prst="roundRect">
            <a:avLst>
              <a:gd name="adj" fmla="val 9836"/>
            </a:avLst>
          </a:prstGeom>
          <a:solidFill>
            <a:srgbClr val="FFFFFF"/>
          </a:solidFill>
          <a:ln w="12700">
            <a:solidFill>
              <a:srgbClr val="DCE6EE"/>
            </a:solidFill>
            <a:prstDash val="solid"/>
          </a:ln>
        </p:spPr>
        <p:txBody>
          <a:bodyPr/>
          <a:lstStyle/>
          <a:p>
            <a:endParaRPr lang="en-ZA"/>
          </a:p>
        </p:txBody>
      </p:sp>
      <p:sp>
        <p:nvSpPr>
          <p:cNvPr id="36" name="Shape 34"/>
          <p:cNvSpPr/>
          <p:nvPr/>
        </p:nvSpPr>
        <p:spPr>
          <a:xfrm>
            <a:off x="1344168" y="3593592"/>
            <a:ext cx="502920" cy="502920"/>
          </a:xfrm>
          <a:prstGeom prst="ellipse">
            <a:avLst/>
          </a:prstGeom>
          <a:solidFill>
            <a:srgbClr val="00A7A5">
              <a:alpha val="92000"/>
            </a:srgbClr>
          </a:solidFill>
          <a:ln w="12700">
            <a:solidFill>
              <a:srgbClr val="00A7A5">
                <a:alpha val="0"/>
              </a:srgbClr>
            </a:solidFill>
            <a:prstDash val="solid"/>
          </a:ln>
        </p:spPr>
        <p:txBody>
          <a:bodyPr/>
          <a:lstStyle/>
          <a:p>
            <a:endParaRPr lang="en-ZA"/>
          </a:p>
        </p:txBody>
      </p:sp>
      <p:sp>
        <p:nvSpPr>
          <p:cNvPr id="37" name="Text 35"/>
          <p:cNvSpPr/>
          <p:nvPr/>
        </p:nvSpPr>
        <p:spPr>
          <a:xfrm>
            <a:off x="1481328" y="3767328"/>
            <a:ext cx="219456" cy="91440"/>
          </a:xfrm>
          <a:prstGeom prst="rect">
            <a:avLst/>
          </a:prstGeom>
          <a:noFill/>
          <a:ln/>
        </p:spPr>
        <p:txBody>
          <a:bodyPr wrap="square" lIns="0" tIns="0" rIns="0" bIns="0" rtlCol="0" anchor="ctr"/>
          <a:lstStyle/>
          <a:p>
            <a:pPr marL="0" indent="0" algn="ctr">
              <a:buNone/>
            </a:pPr>
            <a:r>
              <a:rPr lang="en-US" sz="750" b="1" dirty="0">
                <a:solidFill>
                  <a:srgbClr val="00A7A5"/>
                </a:solidFill>
              </a:rPr>
              <a:t>06</a:t>
            </a:r>
            <a:endParaRPr lang="en-US" sz="750" dirty="0"/>
          </a:p>
        </p:txBody>
      </p:sp>
      <p:sp>
        <p:nvSpPr>
          <p:cNvPr id="38" name="Text 36"/>
          <p:cNvSpPr/>
          <p:nvPr/>
        </p:nvSpPr>
        <p:spPr>
          <a:xfrm>
            <a:off x="850392" y="4251960"/>
            <a:ext cx="1517904" cy="146304"/>
          </a:xfrm>
          <a:prstGeom prst="rect">
            <a:avLst/>
          </a:prstGeom>
          <a:noFill/>
          <a:ln/>
        </p:spPr>
        <p:txBody>
          <a:bodyPr wrap="square" lIns="0" tIns="0" rIns="0" bIns="0" rtlCol="0" anchor="ctr">
            <a:normAutofit/>
          </a:bodyPr>
          <a:lstStyle/>
          <a:p>
            <a:pPr marL="0" indent="0" algn="ctr">
              <a:buNone/>
            </a:pPr>
            <a:r>
              <a:rPr lang="en-US" sz="920" b="1" dirty="0">
                <a:solidFill>
                  <a:srgbClr val="0B1F33"/>
                </a:solidFill>
              </a:rPr>
              <a:t>Energy &amp; sustainability</a:t>
            </a:r>
            <a:endParaRPr lang="en-US" sz="920" dirty="0"/>
          </a:p>
        </p:txBody>
      </p:sp>
      <p:sp>
        <p:nvSpPr>
          <p:cNvPr id="39" name="Shape 37"/>
          <p:cNvSpPr/>
          <p:nvPr/>
        </p:nvSpPr>
        <p:spPr>
          <a:xfrm>
            <a:off x="2898648" y="3429000"/>
            <a:ext cx="1847088" cy="1115568"/>
          </a:xfrm>
          <a:prstGeom prst="roundRect">
            <a:avLst>
              <a:gd name="adj" fmla="val 9836"/>
            </a:avLst>
          </a:prstGeom>
          <a:solidFill>
            <a:srgbClr val="FFFFFF"/>
          </a:solidFill>
          <a:ln w="12700">
            <a:solidFill>
              <a:srgbClr val="DCE6EE"/>
            </a:solidFill>
            <a:prstDash val="solid"/>
          </a:ln>
        </p:spPr>
        <p:txBody>
          <a:bodyPr/>
          <a:lstStyle/>
          <a:p>
            <a:endParaRPr lang="en-ZA"/>
          </a:p>
        </p:txBody>
      </p:sp>
      <p:sp>
        <p:nvSpPr>
          <p:cNvPr id="40" name="Shape 38"/>
          <p:cNvSpPr/>
          <p:nvPr/>
        </p:nvSpPr>
        <p:spPr>
          <a:xfrm>
            <a:off x="3557016" y="3593592"/>
            <a:ext cx="502920" cy="502920"/>
          </a:xfrm>
          <a:prstGeom prst="ellipse">
            <a:avLst/>
          </a:prstGeom>
          <a:solidFill>
            <a:srgbClr val="F2B84B">
              <a:alpha val="92000"/>
            </a:srgbClr>
          </a:solidFill>
          <a:ln w="12700">
            <a:solidFill>
              <a:srgbClr val="F2B84B">
                <a:alpha val="0"/>
              </a:srgbClr>
            </a:solidFill>
            <a:prstDash val="solid"/>
          </a:ln>
        </p:spPr>
        <p:txBody>
          <a:bodyPr/>
          <a:lstStyle/>
          <a:p>
            <a:endParaRPr lang="en-ZA"/>
          </a:p>
        </p:txBody>
      </p:sp>
      <p:sp>
        <p:nvSpPr>
          <p:cNvPr id="41" name="Text 39"/>
          <p:cNvSpPr/>
          <p:nvPr/>
        </p:nvSpPr>
        <p:spPr>
          <a:xfrm>
            <a:off x="3694176" y="3767328"/>
            <a:ext cx="219456" cy="91440"/>
          </a:xfrm>
          <a:prstGeom prst="rect">
            <a:avLst/>
          </a:prstGeom>
          <a:noFill/>
          <a:ln/>
        </p:spPr>
        <p:txBody>
          <a:bodyPr wrap="square" lIns="0" tIns="0" rIns="0" bIns="0" rtlCol="0" anchor="ctr"/>
          <a:lstStyle/>
          <a:p>
            <a:pPr marL="0" indent="0" algn="ctr">
              <a:buNone/>
            </a:pPr>
            <a:r>
              <a:rPr lang="en-US" sz="750" b="1" dirty="0">
                <a:solidFill>
                  <a:srgbClr val="F2B84B"/>
                </a:solidFill>
              </a:rPr>
              <a:t>07</a:t>
            </a:r>
            <a:endParaRPr lang="en-US" sz="750" dirty="0"/>
          </a:p>
        </p:txBody>
      </p:sp>
      <p:sp>
        <p:nvSpPr>
          <p:cNvPr id="42" name="Text 40"/>
          <p:cNvSpPr/>
          <p:nvPr/>
        </p:nvSpPr>
        <p:spPr>
          <a:xfrm>
            <a:off x="3063240" y="4251960"/>
            <a:ext cx="1517904" cy="146304"/>
          </a:xfrm>
          <a:prstGeom prst="rect">
            <a:avLst/>
          </a:prstGeom>
          <a:noFill/>
          <a:ln/>
        </p:spPr>
        <p:txBody>
          <a:bodyPr wrap="square" lIns="0" tIns="0" rIns="0" bIns="0" rtlCol="0" anchor="ctr">
            <a:normAutofit/>
          </a:bodyPr>
          <a:lstStyle/>
          <a:p>
            <a:pPr marL="0" indent="0" algn="ctr">
              <a:buNone/>
            </a:pPr>
            <a:r>
              <a:rPr lang="en-US" sz="920" b="1" dirty="0">
                <a:solidFill>
                  <a:srgbClr val="0B1F33"/>
                </a:solidFill>
              </a:rPr>
              <a:t>R&amp;D organisations</a:t>
            </a:r>
            <a:endParaRPr lang="en-US" sz="920" dirty="0"/>
          </a:p>
        </p:txBody>
      </p:sp>
      <p:sp>
        <p:nvSpPr>
          <p:cNvPr id="43" name="Shape 41"/>
          <p:cNvSpPr/>
          <p:nvPr/>
        </p:nvSpPr>
        <p:spPr>
          <a:xfrm>
            <a:off x="5111496" y="3429000"/>
            <a:ext cx="1847088" cy="1115568"/>
          </a:xfrm>
          <a:prstGeom prst="roundRect">
            <a:avLst>
              <a:gd name="adj" fmla="val 9836"/>
            </a:avLst>
          </a:prstGeom>
          <a:solidFill>
            <a:srgbClr val="FFFFFF"/>
          </a:solidFill>
          <a:ln w="12700">
            <a:solidFill>
              <a:srgbClr val="DCE6EE"/>
            </a:solidFill>
            <a:prstDash val="solid"/>
          </a:ln>
        </p:spPr>
        <p:txBody>
          <a:bodyPr/>
          <a:lstStyle/>
          <a:p>
            <a:endParaRPr lang="en-ZA"/>
          </a:p>
        </p:txBody>
      </p:sp>
      <p:sp>
        <p:nvSpPr>
          <p:cNvPr id="44" name="Shape 42"/>
          <p:cNvSpPr/>
          <p:nvPr/>
        </p:nvSpPr>
        <p:spPr>
          <a:xfrm>
            <a:off x="5769864" y="3593592"/>
            <a:ext cx="502920" cy="502920"/>
          </a:xfrm>
          <a:prstGeom prst="ellipse">
            <a:avLst/>
          </a:prstGeom>
          <a:solidFill>
            <a:srgbClr val="123C69">
              <a:alpha val="92000"/>
            </a:srgbClr>
          </a:solidFill>
          <a:ln w="12700">
            <a:solidFill>
              <a:srgbClr val="123C69">
                <a:alpha val="0"/>
              </a:srgbClr>
            </a:solidFill>
            <a:prstDash val="solid"/>
          </a:ln>
        </p:spPr>
        <p:txBody>
          <a:bodyPr/>
          <a:lstStyle/>
          <a:p>
            <a:endParaRPr lang="en-ZA"/>
          </a:p>
        </p:txBody>
      </p:sp>
      <p:sp>
        <p:nvSpPr>
          <p:cNvPr id="45" name="Text 43"/>
          <p:cNvSpPr/>
          <p:nvPr/>
        </p:nvSpPr>
        <p:spPr>
          <a:xfrm>
            <a:off x="5907024" y="3767328"/>
            <a:ext cx="219456" cy="91440"/>
          </a:xfrm>
          <a:prstGeom prst="rect">
            <a:avLst/>
          </a:prstGeom>
          <a:noFill/>
          <a:ln/>
        </p:spPr>
        <p:txBody>
          <a:bodyPr wrap="square" lIns="0" tIns="0" rIns="0" bIns="0" rtlCol="0" anchor="ctr"/>
          <a:lstStyle/>
          <a:p>
            <a:pPr marL="0" indent="0" algn="ctr">
              <a:buNone/>
            </a:pPr>
            <a:r>
              <a:rPr lang="en-US" sz="750" b="1" dirty="0">
                <a:solidFill>
                  <a:srgbClr val="123C69"/>
                </a:solidFill>
              </a:rPr>
              <a:t>08</a:t>
            </a:r>
            <a:endParaRPr lang="en-US" sz="750" dirty="0"/>
          </a:p>
        </p:txBody>
      </p:sp>
      <p:sp>
        <p:nvSpPr>
          <p:cNvPr id="46" name="Text 44"/>
          <p:cNvSpPr/>
          <p:nvPr/>
        </p:nvSpPr>
        <p:spPr>
          <a:xfrm>
            <a:off x="5276088" y="4251960"/>
            <a:ext cx="1517904" cy="146304"/>
          </a:xfrm>
          <a:prstGeom prst="rect">
            <a:avLst/>
          </a:prstGeom>
          <a:noFill/>
          <a:ln/>
        </p:spPr>
        <p:txBody>
          <a:bodyPr wrap="square" lIns="0" tIns="0" rIns="0" bIns="0" rtlCol="0" anchor="ctr">
            <a:normAutofit/>
          </a:bodyPr>
          <a:lstStyle/>
          <a:p>
            <a:pPr marL="0" indent="0" algn="ctr">
              <a:buNone/>
            </a:pPr>
            <a:r>
              <a:rPr lang="en-US" sz="920" b="1" dirty="0">
                <a:solidFill>
                  <a:srgbClr val="0B1F33"/>
                </a:solidFill>
              </a:rPr>
              <a:t>Quality &amp; laboratory services</a:t>
            </a:r>
            <a:endParaRPr lang="en-US" sz="920" dirty="0"/>
          </a:p>
        </p:txBody>
      </p:sp>
      <p:sp>
        <p:nvSpPr>
          <p:cNvPr id="47" name="Shape 45"/>
          <p:cNvSpPr/>
          <p:nvPr/>
        </p:nvSpPr>
        <p:spPr>
          <a:xfrm>
            <a:off x="7324344" y="3429000"/>
            <a:ext cx="1847088" cy="1115568"/>
          </a:xfrm>
          <a:prstGeom prst="roundRect">
            <a:avLst>
              <a:gd name="adj" fmla="val 9836"/>
            </a:avLst>
          </a:prstGeom>
          <a:solidFill>
            <a:srgbClr val="FFFFFF"/>
          </a:solidFill>
          <a:ln w="12700">
            <a:solidFill>
              <a:srgbClr val="DCE6EE"/>
            </a:solidFill>
            <a:prstDash val="solid"/>
          </a:ln>
        </p:spPr>
        <p:txBody>
          <a:bodyPr/>
          <a:lstStyle/>
          <a:p>
            <a:endParaRPr lang="en-ZA"/>
          </a:p>
        </p:txBody>
      </p:sp>
      <p:sp>
        <p:nvSpPr>
          <p:cNvPr id="48" name="Shape 46"/>
          <p:cNvSpPr/>
          <p:nvPr/>
        </p:nvSpPr>
        <p:spPr>
          <a:xfrm>
            <a:off x="7982712" y="3593592"/>
            <a:ext cx="502920" cy="502920"/>
          </a:xfrm>
          <a:prstGeom prst="ellipse">
            <a:avLst/>
          </a:prstGeom>
          <a:solidFill>
            <a:srgbClr val="2E8B57">
              <a:alpha val="92000"/>
            </a:srgbClr>
          </a:solidFill>
          <a:ln w="12700">
            <a:solidFill>
              <a:srgbClr val="2E8B57">
                <a:alpha val="0"/>
              </a:srgbClr>
            </a:solidFill>
            <a:prstDash val="solid"/>
          </a:ln>
        </p:spPr>
        <p:txBody>
          <a:bodyPr/>
          <a:lstStyle/>
          <a:p>
            <a:endParaRPr lang="en-ZA"/>
          </a:p>
        </p:txBody>
      </p:sp>
      <p:sp>
        <p:nvSpPr>
          <p:cNvPr id="49" name="Text 47"/>
          <p:cNvSpPr/>
          <p:nvPr/>
        </p:nvSpPr>
        <p:spPr>
          <a:xfrm>
            <a:off x="8119872" y="3767328"/>
            <a:ext cx="219456" cy="91440"/>
          </a:xfrm>
          <a:prstGeom prst="rect">
            <a:avLst/>
          </a:prstGeom>
          <a:noFill/>
          <a:ln/>
        </p:spPr>
        <p:txBody>
          <a:bodyPr wrap="square" lIns="0" tIns="0" rIns="0" bIns="0" rtlCol="0" anchor="ctr"/>
          <a:lstStyle/>
          <a:p>
            <a:pPr marL="0" indent="0" algn="ctr">
              <a:buNone/>
            </a:pPr>
            <a:r>
              <a:rPr lang="en-US" sz="750" b="1" dirty="0">
                <a:solidFill>
                  <a:srgbClr val="2E8B57"/>
                </a:solidFill>
              </a:rPr>
              <a:t>09</a:t>
            </a:r>
            <a:endParaRPr lang="en-US" sz="750" dirty="0"/>
          </a:p>
        </p:txBody>
      </p:sp>
      <p:sp>
        <p:nvSpPr>
          <p:cNvPr id="50" name="Text 48"/>
          <p:cNvSpPr/>
          <p:nvPr/>
        </p:nvSpPr>
        <p:spPr>
          <a:xfrm>
            <a:off x="7488936" y="4251960"/>
            <a:ext cx="1517904" cy="146304"/>
          </a:xfrm>
          <a:prstGeom prst="rect">
            <a:avLst/>
          </a:prstGeom>
          <a:noFill/>
          <a:ln/>
        </p:spPr>
        <p:txBody>
          <a:bodyPr wrap="square" lIns="0" tIns="0" rIns="0" bIns="0" rtlCol="0" anchor="ctr">
            <a:normAutofit/>
          </a:bodyPr>
          <a:lstStyle/>
          <a:p>
            <a:pPr marL="0" indent="0" algn="ctr">
              <a:buNone/>
            </a:pPr>
            <a:r>
              <a:rPr lang="en-US" sz="920" b="1" dirty="0">
                <a:solidFill>
                  <a:srgbClr val="0B1F33"/>
                </a:solidFill>
              </a:rPr>
              <a:t>Industrial start-ups</a:t>
            </a:r>
            <a:endParaRPr lang="en-US" sz="920" dirty="0"/>
          </a:p>
        </p:txBody>
      </p:sp>
      <p:sp>
        <p:nvSpPr>
          <p:cNvPr id="51" name="Shape 49"/>
          <p:cNvSpPr/>
          <p:nvPr/>
        </p:nvSpPr>
        <p:spPr>
          <a:xfrm>
            <a:off x="9537192" y="3429000"/>
            <a:ext cx="1847088" cy="1115568"/>
          </a:xfrm>
          <a:prstGeom prst="roundRect">
            <a:avLst>
              <a:gd name="adj" fmla="val 9836"/>
            </a:avLst>
          </a:prstGeom>
          <a:solidFill>
            <a:srgbClr val="FFFFFF"/>
          </a:solidFill>
          <a:ln w="12700">
            <a:solidFill>
              <a:srgbClr val="DCE6EE"/>
            </a:solidFill>
            <a:prstDash val="solid"/>
          </a:ln>
        </p:spPr>
        <p:txBody>
          <a:bodyPr/>
          <a:lstStyle/>
          <a:p>
            <a:endParaRPr lang="en-ZA"/>
          </a:p>
        </p:txBody>
      </p:sp>
      <p:sp>
        <p:nvSpPr>
          <p:cNvPr id="52" name="Shape 50"/>
          <p:cNvSpPr/>
          <p:nvPr/>
        </p:nvSpPr>
        <p:spPr>
          <a:xfrm>
            <a:off x="10195560" y="3593592"/>
            <a:ext cx="502920" cy="502920"/>
          </a:xfrm>
          <a:prstGeom prst="ellipse">
            <a:avLst/>
          </a:prstGeom>
          <a:solidFill>
            <a:srgbClr val="007C7A">
              <a:alpha val="92000"/>
            </a:srgbClr>
          </a:solidFill>
          <a:ln w="12700">
            <a:solidFill>
              <a:srgbClr val="007C7A">
                <a:alpha val="0"/>
              </a:srgbClr>
            </a:solidFill>
            <a:prstDash val="solid"/>
          </a:ln>
        </p:spPr>
        <p:txBody>
          <a:bodyPr/>
          <a:lstStyle/>
          <a:p>
            <a:endParaRPr lang="en-ZA"/>
          </a:p>
        </p:txBody>
      </p:sp>
      <p:sp>
        <p:nvSpPr>
          <p:cNvPr id="53" name="Text 51"/>
          <p:cNvSpPr/>
          <p:nvPr/>
        </p:nvSpPr>
        <p:spPr>
          <a:xfrm>
            <a:off x="10332720" y="3767328"/>
            <a:ext cx="219456" cy="91440"/>
          </a:xfrm>
          <a:prstGeom prst="rect">
            <a:avLst/>
          </a:prstGeom>
          <a:noFill/>
          <a:ln/>
        </p:spPr>
        <p:txBody>
          <a:bodyPr wrap="square" lIns="0" tIns="0" rIns="0" bIns="0" rtlCol="0" anchor="ctr"/>
          <a:lstStyle/>
          <a:p>
            <a:pPr marL="0" indent="0" algn="ctr">
              <a:buNone/>
            </a:pPr>
            <a:r>
              <a:rPr lang="en-US" sz="750" b="1" dirty="0">
                <a:solidFill>
                  <a:srgbClr val="007C7A"/>
                </a:solidFill>
              </a:rPr>
              <a:t>10</a:t>
            </a:r>
            <a:endParaRPr lang="en-US" sz="750" dirty="0"/>
          </a:p>
        </p:txBody>
      </p:sp>
      <p:sp>
        <p:nvSpPr>
          <p:cNvPr id="54" name="Text 52"/>
          <p:cNvSpPr/>
          <p:nvPr/>
        </p:nvSpPr>
        <p:spPr>
          <a:xfrm>
            <a:off x="9701784" y="4251960"/>
            <a:ext cx="1517904" cy="146304"/>
          </a:xfrm>
          <a:prstGeom prst="rect">
            <a:avLst/>
          </a:prstGeom>
          <a:noFill/>
          <a:ln/>
        </p:spPr>
        <p:txBody>
          <a:bodyPr wrap="square" lIns="0" tIns="0" rIns="0" bIns="0" rtlCol="0" anchor="ctr">
            <a:normAutofit/>
          </a:bodyPr>
          <a:lstStyle/>
          <a:p>
            <a:pPr marL="0" indent="0" algn="ctr">
              <a:buNone/>
            </a:pPr>
            <a:r>
              <a:rPr lang="en-US" sz="920" b="1" dirty="0">
                <a:solidFill>
                  <a:srgbClr val="0B1F33"/>
                </a:solidFill>
              </a:rPr>
              <a:t>Engineering projects</a:t>
            </a:r>
            <a:endParaRPr lang="en-US" sz="920" dirty="0"/>
          </a:p>
        </p:txBody>
      </p:sp>
      <p:sp>
        <p:nvSpPr>
          <p:cNvPr id="55" name="Shape 53"/>
          <p:cNvSpPr/>
          <p:nvPr/>
        </p:nvSpPr>
        <p:spPr>
          <a:xfrm>
            <a:off x="1234440" y="5029200"/>
            <a:ext cx="9326880" cy="713232"/>
          </a:xfrm>
          <a:prstGeom prst="roundRect">
            <a:avLst>
              <a:gd name="adj" fmla="val 10256"/>
            </a:avLst>
          </a:prstGeom>
          <a:solidFill>
            <a:srgbClr val="0B1F33"/>
          </a:solidFill>
          <a:ln w="12700">
            <a:solidFill>
              <a:srgbClr val="0B1F33">
                <a:alpha val="0"/>
              </a:srgbClr>
            </a:solidFill>
            <a:prstDash val="solid"/>
          </a:ln>
        </p:spPr>
        <p:txBody>
          <a:bodyPr/>
          <a:lstStyle/>
          <a:p>
            <a:endParaRPr lang="en-ZA"/>
          </a:p>
        </p:txBody>
      </p:sp>
      <p:sp>
        <p:nvSpPr>
          <p:cNvPr id="56" name="Text 54"/>
          <p:cNvSpPr/>
          <p:nvPr/>
        </p:nvSpPr>
        <p:spPr>
          <a:xfrm>
            <a:off x="1554480" y="5349240"/>
            <a:ext cx="8686800" cy="73152"/>
          </a:xfrm>
          <a:prstGeom prst="rect">
            <a:avLst/>
          </a:prstGeom>
          <a:noFill/>
          <a:ln/>
        </p:spPr>
        <p:txBody>
          <a:bodyPr wrap="square" lIns="0" tIns="0" rIns="0" bIns="0" rtlCol="0" anchor="ctr">
            <a:normAutofit/>
          </a:bodyPr>
          <a:lstStyle/>
          <a:p>
            <a:pPr marL="0" indent="0">
              <a:buNone/>
            </a:pPr>
            <a:r>
              <a:rPr lang="en-US" sz="2200" b="1" dirty="0">
                <a:solidFill>
                  <a:srgbClr val="FFFFFF"/>
                </a:solidFill>
                <a:latin typeface="Aptos Display" pitchFamily="34" charset="0"/>
                <a:ea typeface="Aptos Display" pitchFamily="34" charset="-122"/>
                <a:cs typeface="Aptos Display" pitchFamily="34" charset="-120"/>
              </a:rPr>
              <a:t>Cross-sector thinking. Industry-specific implementation.</a:t>
            </a:r>
            <a:endParaRPr lang="en-US" sz="2200" dirty="0"/>
          </a:p>
        </p:txBody>
      </p:sp>
      <p:sp>
        <p:nvSpPr>
          <p:cNvPr id="57" name="Slide Number Placeholder 0"/>
          <p:cNvSpPr>
            <a:spLocks noGrp="1"/>
          </p:cNvSpPr>
          <p:nvPr>
            <p:ph type="sldNum" sz="quarter" idx="4294967295"/>
          </p:nvPr>
        </p:nvSpPr>
        <p:spPr>
          <a:xfrm>
            <a:off x="11338560" y="6492240"/>
            <a:ext cx="800000" cy="300000"/>
          </a:xfrm>
          <a:prstGeom prst="rect">
            <a:avLst/>
          </a:prstGeom>
          <a:extLst>
            <a:ext uri="{C572A759-6A51-4108-AA02-DFA0A04FC94B}">
              <ma14:wrappingTextBoxFlag xmlns:ma14="http://schemas.microsoft.com/office/mac/drawingml/2011/main" xmlns="" val="0"/>
            </a:ext>
          </a:extLst>
        </p:spPr>
        <p:txBody>
          <a:bodyPr/>
          <a:lstStyle>
            <a:lvl1pPr>
              <a:defRPr sz="800">
                <a:solidFill>
                  <a:srgbClr val="5E6C78"/>
                </a:solidFill>
                <a:latin typeface="Aptos"/>
                <a:ea typeface="Aptos"/>
                <a:cs typeface="Aptos"/>
              </a:defRPr>
            </a:lvl1pPr>
          </a:lstStyle>
          <a:p>
            <a:pPr algn="l"/>
            <a:fld id="{F7021451-1387-4CA6-816F-3879F97B5CBC}" type="slidenum">
              <a:rPr lang="en-US" b="0"/>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Shape 0"/>
          <p:cNvSpPr/>
          <p:nvPr/>
        </p:nvSpPr>
        <p:spPr>
          <a:xfrm rot="2400000">
            <a:off x="8229600" y="-105156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3" name="Shape 1"/>
          <p:cNvSpPr/>
          <p:nvPr/>
        </p:nvSpPr>
        <p:spPr>
          <a:xfrm rot="2400000">
            <a:off x="8449056" y="-97840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4" name="Shape 2"/>
          <p:cNvSpPr/>
          <p:nvPr/>
        </p:nvSpPr>
        <p:spPr>
          <a:xfrm rot="2400000">
            <a:off x="8668512" y="-90525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5" name="Shape 3"/>
          <p:cNvSpPr/>
          <p:nvPr/>
        </p:nvSpPr>
        <p:spPr>
          <a:xfrm rot="2400000">
            <a:off x="8887968" y="-832104"/>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6" name="Shape 4"/>
          <p:cNvSpPr/>
          <p:nvPr/>
        </p:nvSpPr>
        <p:spPr>
          <a:xfrm rot="2400000">
            <a:off x="9107424" y="-758952"/>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7" name="Shape 5"/>
          <p:cNvSpPr/>
          <p:nvPr/>
        </p:nvSpPr>
        <p:spPr>
          <a:xfrm rot="2400000">
            <a:off x="9326880" y="-68580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8" name="Shape 6"/>
          <p:cNvSpPr/>
          <p:nvPr/>
        </p:nvSpPr>
        <p:spPr>
          <a:xfrm rot="2400000">
            <a:off x="9546336" y="-61264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9" name="Shape 7"/>
          <p:cNvSpPr/>
          <p:nvPr/>
        </p:nvSpPr>
        <p:spPr>
          <a:xfrm rot="2400000">
            <a:off x="9765792" y="-53949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10" name="Shape 8"/>
          <p:cNvSpPr/>
          <p:nvPr/>
        </p:nvSpPr>
        <p:spPr>
          <a:xfrm>
            <a:off x="10607040" y="0"/>
            <a:ext cx="1581912" cy="6858000"/>
          </a:xfrm>
          <a:prstGeom prst="rect">
            <a:avLst/>
          </a:prstGeom>
          <a:solidFill>
            <a:srgbClr val="EEF3F8"/>
          </a:solidFill>
          <a:ln w="12700">
            <a:solidFill>
              <a:srgbClr val="EEF3F8">
                <a:alpha val="0"/>
              </a:srgbClr>
            </a:solidFill>
            <a:prstDash val="solid"/>
          </a:ln>
        </p:spPr>
        <p:txBody>
          <a:bodyPr/>
          <a:lstStyle/>
          <a:p>
            <a:endParaRPr lang="en-ZA"/>
          </a:p>
        </p:txBody>
      </p:sp>
      <p:sp>
        <p:nvSpPr>
          <p:cNvPr id="11" name="Shape 9"/>
          <p:cNvSpPr/>
          <p:nvPr/>
        </p:nvSpPr>
        <p:spPr>
          <a:xfrm>
            <a:off x="10561320" y="0"/>
            <a:ext cx="73152" cy="6858000"/>
          </a:xfrm>
          <a:prstGeom prst="rect">
            <a:avLst/>
          </a:prstGeom>
          <a:solidFill>
            <a:srgbClr val="00A7A5"/>
          </a:solidFill>
          <a:ln w="12700">
            <a:solidFill>
              <a:srgbClr val="00A7A5"/>
            </a:solidFill>
            <a:prstDash val="solid"/>
          </a:ln>
        </p:spPr>
        <p:txBody>
          <a:bodyPr/>
          <a:lstStyle/>
          <a:p>
            <a:endParaRPr lang="en-ZA"/>
          </a:p>
        </p:txBody>
      </p:sp>
      <p:sp>
        <p:nvSpPr>
          <p:cNvPr id="12" name="Text 10"/>
          <p:cNvSpPr/>
          <p:nvPr/>
        </p:nvSpPr>
        <p:spPr>
          <a:xfrm>
            <a:off x="594360" y="411480"/>
            <a:ext cx="7863840" cy="411480"/>
          </a:xfrm>
          <a:prstGeom prst="rect">
            <a:avLst/>
          </a:prstGeom>
          <a:noFill/>
          <a:ln/>
        </p:spPr>
        <p:txBody>
          <a:bodyPr wrap="square" lIns="0" tIns="0" rIns="0" bIns="0" rtlCol="0" anchor="ctr">
            <a:normAutofit/>
          </a:bodyPr>
          <a:lstStyle/>
          <a:p>
            <a:pPr marL="0" indent="0">
              <a:buNone/>
            </a:pPr>
            <a:r>
              <a:rPr lang="en-US" sz="2800" b="1" dirty="0">
                <a:solidFill>
                  <a:srgbClr val="0B1F33"/>
                </a:solidFill>
                <a:latin typeface="Aptos Display" pitchFamily="34" charset="0"/>
                <a:ea typeface="Aptos Display" pitchFamily="34" charset="-122"/>
                <a:cs typeface="Aptos Display" pitchFamily="34" charset="-120"/>
              </a:rPr>
              <a:t>Service Delivery Methodology</a:t>
            </a:r>
            <a:endParaRPr lang="en-US" sz="2800" dirty="0"/>
          </a:p>
        </p:txBody>
      </p:sp>
      <p:sp>
        <p:nvSpPr>
          <p:cNvPr id="13" name="Shape 11"/>
          <p:cNvSpPr/>
          <p:nvPr/>
        </p:nvSpPr>
        <p:spPr>
          <a:xfrm>
            <a:off x="594360" y="896112"/>
            <a:ext cx="960120" cy="64008"/>
          </a:xfrm>
          <a:prstGeom prst="rect">
            <a:avLst/>
          </a:prstGeom>
          <a:solidFill>
            <a:srgbClr val="00A7A5"/>
          </a:solidFill>
          <a:ln w="12700">
            <a:solidFill>
              <a:srgbClr val="00A7A5"/>
            </a:solidFill>
            <a:prstDash val="solid"/>
          </a:ln>
        </p:spPr>
        <p:txBody>
          <a:bodyPr/>
          <a:lstStyle/>
          <a:p>
            <a:endParaRPr lang="en-ZA"/>
          </a:p>
        </p:txBody>
      </p:sp>
      <p:sp>
        <p:nvSpPr>
          <p:cNvPr id="14" name="Text 12"/>
          <p:cNvSpPr/>
          <p:nvPr/>
        </p:nvSpPr>
        <p:spPr>
          <a:xfrm>
            <a:off x="594360" y="1033272"/>
            <a:ext cx="8412480" cy="292608"/>
          </a:xfrm>
          <a:prstGeom prst="rect">
            <a:avLst/>
          </a:prstGeom>
          <a:noFill/>
          <a:ln/>
        </p:spPr>
        <p:txBody>
          <a:bodyPr wrap="square" lIns="0" tIns="0" rIns="0" bIns="0" rtlCol="0" anchor="ctr">
            <a:normAutofit/>
          </a:bodyPr>
          <a:lstStyle/>
          <a:p>
            <a:pPr marL="0" indent="0">
              <a:buNone/>
            </a:pPr>
            <a:r>
              <a:rPr lang="en-US" sz="1250" dirty="0">
                <a:solidFill>
                  <a:srgbClr val="5E6C78"/>
                </a:solidFill>
              </a:rPr>
              <a:t>A structured approach that keeps projects auditable, practical and outcome-driven.</a:t>
            </a:r>
            <a:endParaRPr lang="en-US" sz="1250" dirty="0"/>
          </a:p>
        </p:txBody>
      </p:sp>
      <p:sp>
        <p:nvSpPr>
          <p:cNvPr id="15" name="Shape 13"/>
          <p:cNvSpPr/>
          <p:nvPr/>
        </p:nvSpPr>
        <p:spPr>
          <a:xfrm>
            <a:off x="2423160" y="2971800"/>
            <a:ext cx="411480" cy="0"/>
          </a:xfrm>
          <a:prstGeom prst="line">
            <a:avLst/>
          </a:prstGeom>
          <a:noFill/>
          <a:ln w="19050">
            <a:solidFill>
              <a:srgbClr val="A9B9C5"/>
            </a:solidFill>
            <a:prstDash val="solid"/>
            <a:headEnd type="none"/>
            <a:tailEnd type="triangle"/>
          </a:ln>
        </p:spPr>
        <p:txBody>
          <a:bodyPr/>
          <a:lstStyle/>
          <a:p>
            <a:endParaRPr lang="en-ZA"/>
          </a:p>
        </p:txBody>
      </p:sp>
      <p:sp>
        <p:nvSpPr>
          <p:cNvPr id="16" name="Shape 14"/>
          <p:cNvSpPr/>
          <p:nvPr/>
        </p:nvSpPr>
        <p:spPr>
          <a:xfrm>
            <a:off x="1216152" y="1847088"/>
            <a:ext cx="822960" cy="822960"/>
          </a:xfrm>
          <a:prstGeom prst="ellipse">
            <a:avLst/>
          </a:prstGeom>
          <a:solidFill>
            <a:srgbClr val="00A7A5"/>
          </a:solidFill>
          <a:ln w="12700">
            <a:solidFill>
              <a:srgbClr val="00A7A5"/>
            </a:solidFill>
            <a:prstDash val="solid"/>
          </a:ln>
        </p:spPr>
        <p:txBody>
          <a:bodyPr/>
          <a:lstStyle/>
          <a:p>
            <a:endParaRPr lang="en-ZA"/>
          </a:p>
        </p:txBody>
      </p:sp>
      <p:sp>
        <p:nvSpPr>
          <p:cNvPr id="17" name="Text 15"/>
          <p:cNvSpPr/>
          <p:nvPr/>
        </p:nvSpPr>
        <p:spPr>
          <a:xfrm>
            <a:off x="1435608" y="2148840"/>
            <a:ext cx="384048" cy="118872"/>
          </a:xfrm>
          <a:prstGeom prst="rect">
            <a:avLst/>
          </a:prstGeom>
          <a:noFill/>
          <a:ln/>
        </p:spPr>
        <p:txBody>
          <a:bodyPr wrap="square" lIns="0" tIns="0" rIns="0" bIns="0" rtlCol="0" anchor="ctr"/>
          <a:lstStyle/>
          <a:p>
            <a:pPr marL="0" indent="0" algn="ctr">
              <a:buNone/>
            </a:pPr>
            <a:r>
              <a:rPr lang="en-US" sz="900" b="1" dirty="0">
                <a:solidFill>
                  <a:srgbClr val="FFFFFF"/>
                </a:solidFill>
              </a:rPr>
              <a:t>01</a:t>
            </a:r>
            <a:endParaRPr lang="en-US" sz="900" dirty="0"/>
          </a:p>
        </p:txBody>
      </p:sp>
      <p:sp>
        <p:nvSpPr>
          <p:cNvPr id="18" name="Text 16"/>
          <p:cNvSpPr/>
          <p:nvPr/>
        </p:nvSpPr>
        <p:spPr>
          <a:xfrm>
            <a:off x="914400" y="2880360"/>
            <a:ext cx="1417320" cy="201168"/>
          </a:xfrm>
          <a:prstGeom prst="rect">
            <a:avLst/>
          </a:prstGeom>
          <a:noFill/>
          <a:ln/>
        </p:spPr>
        <p:txBody>
          <a:bodyPr wrap="square" lIns="0" tIns="0" rIns="0" bIns="0" rtlCol="0" anchor="ctr">
            <a:normAutofit/>
          </a:bodyPr>
          <a:lstStyle/>
          <a:p>
            <a:pPr marL="0" indent="0" algn="ctr">
              <a:buNone/>
            </a:pPr>
            <a:r>
              <a:rPr lang="en-US" sz="1350" b="1" dirty="0">
                <a:solidFill>
                  <a:srgbClr val="0B1F33"/>
                </a:solidFill>
              </a:rPr>
              <a:t>Define</a:t>
            </a:r>
            <a:endParaRPr lang="en-US" sz="1350" dirty="0"/>
          </a:p>
        </p:txBody>
      </p:sp>
      <p:sp>
        <p:nvSpPr>
          <p:cNvPr id="19" name="Text 17"/>
          <p:cNvSpPr/>
          <p:nvPr/>
        </p:nvSpPr>
        <p:spPr>
          <a:xfrm>
            <a:off x="822960" y="3246120"/>
            <a:ext cx="1600200" cy="658368"/>
          </a:xfrm>
          <a:prstGeom prst="rect">
            <a:avLst/>
          </a:prstGeom>
          <a:noFill/>
          <a:ln/>
        </p:spPr>
        <p:txBody>
          <a:bodyPr wrap="square" lIns="0" tIns="0" rIns="0" bIns="0" rtlCol="0" anchor="ctr">
            <a:normAutofit/>
          </a:bodyPr>
          <a:lstStyle/>
          <a:p>
            <a:pPr marL="0" indent="0" algn="ctr">
              <a:buNone/>
            </a:pPr>
            <a:r>
              <a:rPr lang="en-US" sz="870" dirty="0">
                <a:solidFill>
                  <a:srgbClr val="5E6C78"/>
                </a:solidFill>
              </a:rPr>
              <a:t>Clarify the problem, scope, success metrics and constraints.</a:t>
            </a:r>
            <a:endParaRPr lang="en-US" sz="870" dirty="0"/>
          </a:p>
        </p:txBody>
      </p:sp>
      <p:sp>
        <p:nvSpPr>
          <p:cNvPr id="20" name="Shape 18"/>
          <p:cNvSpPr/>
          <p:nvPr/>
        </p:nvSpPr>
        <p:spPr>
          <a:xfrm>
            <a:off x="4663440" y="2971800"/>
            <a:ext cx="411480" cy="0"/>
          </a:xfrm>
          <a:prstGeom prst="line">
            <a:avLst/>
          </a:prstGeom>
          <a:noFill/>
          <a:ln w="19050">
            <a:solidFill>
              <a:srgbClr val="A9B9C5"/>
            </a:solidFill>
            <a:prstDash val="solid"/>
            <a:headEnd type="none"/>
            <a:tailEnd type="triangle"/>
          </a:ln>
        </p:spPr>
        <p:txBody>
          <a:bodyPr/>
          <a:lstStyle/>
          <a:p>
            <a:endParaRPr lang="en-ZA"/>
          </a:p>
        </p:txBody>
      </p:sp>
      <p:sp>
        <p:nvSpPr>
          <p:cNvPr id="21" name="Shape 19"/>
          <p:cNvSpPr/>
          <p:nvPr/>
        </p:nvSpPr>
        <p:spPr>
          <a:xfrm>
            <a:off x="3456432" y="1847088"/>
            <a:ext cx="822960" cy="822960"/>
          </a:xfrm>
          <a:prstGeom prst="ellipse">
            <a:avLst/>
          </a:prstGeom>
          <a:solidFill>
            <a:srgbClr val="F2B84B"/>
          </a:solidFill>
          <a:ln w="12700">
            <a:solidFill>
              <a:srgbClr val="F2B84B"/>
            </a:solidFill>
            <a:prstDash val="solid"/>
          </a:ln>
        </p:spPr>
        <p:txBody>
          <a:bodyPr/>
          <a:lstStyle/>
          <a:p>
            <a:endParaRPr lang="en-ZA"/>
          </a:p>
        </p:txBody>
      </p:sp>
      <p:sp>
        <p:nvSpPr>
          <p:cNvPr id="22" name="Text 20"/>
          <p:cNvSpPr/>
          <p:nvPr/>
        </p:nvSpPr>
        <p:spPr>
          <a:xfrm>
            <a:off x="3675888" y="2148840"/>
            <a:ext cx="384048" cy="118872"/>
          </a:xfrm>
          <a:prstGeom prst="rect">
            <a:avLst/>
          </a:prstGeom>
          <a:noFill/>
          <a:ln/>
        </p:spPr>
        <p:txBody>
          <a:bodyPr wrap="square" lIns="0" tIns="0" rIns="0" bIns="0" rtlCol="0" anchor="ctr"/>
          <a:lstStyle/>
          <a:p>
            <a:pPr marL="0" indent="0" algn="ctr">
              <a:buNone/>
            </a:pPr>
            <a:r>
              <a:rPr lang="en-US" sz="900" b="1" dirty="0">
                <a:solidFill>
                  <a:srgbClr val="FFFFFF"/>
                </a:solidFill>
              </a:rPr>
              <a:t>02</a:t>
            </a:r>
            <a:endParaRPr lang="en-US" sz="900" dirty="0"/>
          </a:p>
        </p:txBody>
      </p:sp>
      <p:sp>
        <p:nvSpPr>
          <p:cNvPr id="23" name="Text 21"/>
          <p:cNvSpPr/>
          <p:nvPr/>
        </p:nvSpPr>
        <p:spPr>
          <a:xfrm>
            <a:off x="3154680" y="2880360"/>
            <a:ext cx="1417320" cy="201168"/>
          </a:xfrm>
          <a:prstGeom prst="rect">
            <a:avLst/>
          </a:prstGeom>
          <a:noFill/>
          <a:ln/>
        </p:spPr>
        <p:txBody>
          <a:bodyPr wrap="square" lIns="0" tIns="0" rIns="0" bIns="0" rtlCol="0" anchor="ctr">
            <a:normAutofit/>
          </a:bodyPr>
          <a:lstStyle/>
          <a:p>
            <a:pPr marL="0" indent="0" algn="ctr">
              <a:buNone/>
            </a:pPr>
            <a:r>
              <a:rPr lang="en-US" sz="1350" b="1" dirty="0">
                <a:solidFill>
                  <a:srgbClr val="0B1F33"/>
                </a:solidFill>
              </a:rPr>
              <a:t>Diagnose</a:t>
            </a:r>
            <a:endParaRPr lang="en-US" sz="1350" dirty="0"/>
          </a:p>
        </p:txBody>
      </p:sp>
      <p:sp>
        <p:nvSpPr>
          <p:cNvPr id="24" name="Text 22"/>
          <p:cNvSpPr/>
          <p:nvPr/>
        </p:nvSpPr>
        <p:spPr>
          <a:xfrm>
            <a:off x="3063240" y="3246120"/>
            <a:ext cx="1600200" cy="658368"/>
          </a:xfrm>
          <a:prstGeom prst="rect">
            <a:avLst/>
          </a:prstGeom>
          <a:noFill/>
          <a:ln/>
        </p:spPr>
        <p:txBody>
          <a:bodyPr wrap="square" lIns="0" tIns="0" rIns="0" bIns="0" rtlCol="0" anchor="ctr">
            <a:normAutofit/>
          </a:bodyPr>
          <a:lstStyle/>
          <a:p>
            <a:pPr marL="0" indent="0" algn="ctr">
              <a:buNone/>
            </a:pPr>
            <a:r>
              <a:rPr lang="en-US" sz="870" dirty="0">
                <a:solidFill>
                  <a:srgbClr val="5E6C78"/>
                </a:solidFill>
              </a:rPr>
              <a:t>Review process data, materials, systems, standards and operating conditions.</a:t>
            </a:r>
            <a:endParaRPr lang="en-US" sz="870" dirty="0"/>
          </a:p>
        </p:txBody>
      </p:sp>
      <p:sp>
        <p:nvSpPr>
          <p:cNvPr id="25" name="Shape 23"/>
          <p:cNvSpPr/>
          <p:nvPr/>
        </p:nvSpPr>
        <p:spPr>
          <a:xfrm>
            <a:off x="6903720" y="2971800"/>
            <a:ext cx="411480" cy="0"/>
          </a:xfrm>
          <a:prstGeom prst="line">
            <a:avLst/>
          </a:prstGeom>
          <a:noFill/>
          <a:ln w="19050">
            <a:solidFill>
              <a:srgbClr val="A9B9C5"/>
            </a:solidFill>
            <a:prstDash val="solid"/>
            <a:headEnd type="none"/>
            <a:tailEnd type="triangle"/>
          </a:ln>
        </p:spPr>
        <p:txBody>
          <a:bodyPr/>
          <a:lstStyle/>
          <a:p>
            <a:endParaRPr lang="en-ZA"/>
          </a:p>
        </p:txBody>
      </p:sp>
      <p:sp>
        <p:nvSpPr>
          <p:cNvPr id="26" name="Shape 24"/>
          <p:cNvSpPr/>
          <p:nvPr/>
        </p:nvSpPr>
        <p:spPr>
          <a:xfrm>
            <a:off x="5696712" y="1847088"/>
            <a:ext cx="822960" cy="822960"/>
          </a:xfrm>
          <a:prstGeom prst="ellipse">
            <a:avLst/>
          </a:prstGeom>
          <a:solidFill>
            <a:srgbClr val="123C69"/>
          </a:solidFill>
          <a:ln w="12700">
            <a:solidFill>
              <a:srgbClr val="123C69"/>
            </a:solidFill>
            <a:prstDash val="solid"/>
          </a:ln>
        </p:spPr>
        <p:txBody>
          <a:bodyPr/>
          <a:lstStyle/>
          <a:p>
            <a:endParaRPr lang="en-ZA"/>
          </a:p>
        </p:txBody>
      </p:sp>
      <p:sp>
        <p:nvSpPr>
          <p:cNvPr id="27" name="Text 25"/>
          <p:cNvSpPr/>
          <p:nvPr/>
        </p:nvSpPr>
        <p:spPr>
          <a:xfrm>
            <a:off x="5916168" y="2148840"/>
            <a:ext cx="384048" cy="118872"/>
          </a:xfrm>
          <a:prstGeom prst="rect">
            <a:avLst/>
          </a:prstGeom>
          <a:noFill/>
          <a:ln/>
        </p:spPr>
        <p:txBody>
          <a:bodyPr wrap="square" lIns="0" tIns="0" rIns="0" bIns="0" rtlCol="0" anchor="ctr"/>
          <a:lstStyle/>
          <a:p>
            <a:pPr marL="0" indent="0" algn="ctr">
              <a:buNone/>
            </a:pPr>
            <a:r>
              <a:rPr lang="en-US" sz="900" b="1" dirty="0">
                <a:solidFill>
                  <a:srgbClr val="FFFFFF"/>
                </a:solidFill>
              </a:rPr>
              <a:t>03</a:t>
            </a:r>
            <a:endParaRPr lang="en-US" sz="900" dirty="0"/>
          </a:p>
        </p:txBody>
      </p:sp>
      <p:sp>
        <p:nvSpPr>
          <p:cNvPr id="28" name="Text 26"/>
          <p:cNvSpPr/>
          <p:nvPr/>
        </p:nvSpPr>
        <p:spPr>
          <a:xfrm>
            <a:off x="5394960" y="2880360"/>
            <a:ext cx="1417320" cy="201168"/>
          </a:xfrm>
          <a:prstGeom prst="rect">
            <a:avLst/>
          </a:prstGeom>
          <a:noFill/>
          <a:ln/>
        </p:spPr>
        <p:txBody>
          <a:bodyPr wrap="square" lIns="0" tIns="0" rIns="0" bIns="0" rtlCol="0" anchor="ctr">
            <a:normAutofit/>
          </a:bodyPr>
          <a:lstStyle/>
          <a:p>
            <a:pPr marL="0" indent="0" algn="ctr">
              <a:buNone/>
            </a:pPr>
            <a:r>
              <a:rPr lang="en-US" sz="1350" b="1" dirty="0">
                <a:solidFill>
                  <a:srgbClr val="0B1F33"/>
                </a:solidFill>
              </a:rPr>
              <a:t>Design</a:t>
            </a:r>
            <a:endParaRPr lang="en-US" sz="1350" dirty="0"/>
          </a:p>
        </p:txBody>
      </p:sp>
      <p:sp>
        <p:nvSpPr>
          <p:cNvPr id="29" name="Text 27"/>
          <p:cNvSpPr/>
          <p:nvPr/>
        </p:nvSpPr>
        <p:spPr>
          <a:xfrm>
            <a:off x="5303520" y="3246120"/>
            <a:ext cx="1600200" cy="658368"/>
          </a:xfrm>
          <a:prstGeom prst="rect">
            <a:avLst/>
          </a:prstGeom>
          <a:noFill/>
          <a:ln/>
        </p:spPr>
        <p:txBody>
          <a:bodyPr wrap="square" lIns="0" tIns="0" rIns="0" bIns="0" rtlCol="0" anchor="ctr">
            <a:normAutofit/>
          </a:bodyPr>
          <a:lstStyle/>
          <a:p>
            <a:pPr marL="0" indent="0" algn="ctr">
              <a:buNone/>
            </a:pPr>
            <a:r>
              <a:rPr lang="en-US" sz="870" dirty="0">
                <a:solidFill>
                  <a:srgbClr val="5E6C78"/>
                </a:solidFill>
              </a:rPr>
              <a:t>Develop feasible interventions with risk, cost and impact considerations.</a:t>
            </a:r>
            <a:endParaRPr lang="en-US" sz="870" dirty="0"/>
          </a:p>
        </p:txBody>
      </p:sp>
      <p:sp>
        <p:nvSpPr>
          <p:cNvPr id="30" name="Shape 28"/>
          <p:cNvSpPr/>
          <p:nvPr/>
        </p:nvSpPr>
        <p:spPr>
          <a:xfrm>
            <a:off x="9144000" y="2971800"/>
            <a:ext cx="411480" cy="0"/>
          </a:xfrm>
          <a:prstGeom prst="line">
            <a:avLst/>
          </a:prstGeom>
          <a:noFill/>
          <a:ln w="19050">
            <a:solidFill>
              <a:srgbClr val="A9B9C5"/>
            </a:solidFill>
            <a:prstDash val="solid"/>
            <a:headEnd type="none"/>
            <a:tailEnd type="triangle"/>
          </a:ln>
        </p:spPr>
        <p:txBody>
          <a:bodyPr/>
          <a:lstStyle/>
          <a:p>
            <a:endParaRPr lang="en-ZA"/>
          </a:p>
        </p:txBody>
      </p:sp>
      <p:sp>
        <p:nvSpPr>
          <p:cNvPr id="31" name="Shape 29"/>
          <p:cNvSpPr/>
          <p:nvPr/>
        </p:nvSpPr>
        <p:spPr>
          <a:xfrm>
            <a:off x="7936992" y="1847088"/>
            <a:ext cx="822960" cy="822960"/>
          </a:xfrm>
          <a:prstGeom prst="ellipse">
            <a:avLst/>
          </a:prstGeom>
          <a:solidFill>
            <a:srgbClr val="2E8B57"/>
          </a:solidFill>
          <a:ln w="12700">
            <a:solidFill>
              <a:srgbClr val="2E8B57"/>
            </a:solidFill>
            <a:prstDash val="solid"/>
          </a:ln>
        </p:spPr>
        <p:txBody>
          <a:bodyPr/>
          <a:lstStyle/>
          <a:p>
            <a:endParaRPr lang="en-ZA"/>
          </a:p>
        </p:txBody>
      </p:sp>
      <p:sp>
        <p:nvSpPr>
          <p:cNvPr id="32" name="Text 30"/>
          <p:cNvSpPr/>
          <p:nvPr/>
        </p:nvSpPr>
        <p:spPr>
          <a:xfrm>
            <a:off x="8156448" y="2148840"/>
            <a:ext cx="384048" cy="118872"/>
          </a:xfrm>
          <a:prstGeom prst="rect">
            <a:avLst/>
          </a:prstGeom>
          <a:noFill/>
          <a:ln/>
        </p:spPr>
        <p:txBody>
          <a:bodyPr wrap="square" lIns="0" tIns="0" rIns="0" bIns="0" rtlCol="0" anchor="ctr"/>
          <a:lstStyle/>
          <a:p>
            <a:pPr marL="0" indent="0" algn="ctr">
              <a:buNone/>
            </a:pPr>
            <a:r>
              <a:rPr lang="en-US" sz="900" b="1" dirty="0">
                <a:solidFill>
                  <a:srgbClr val="FFFFFF"/>
                </a:solidFill>
              </a:rPr>
              <a:t>04</a:t>
            </a:r>
            <a:endParaRPr lang="en-US" sz="900" dirty="0"/>
          </a:p>
        </p:txBody>
      </p:sp>
      <p:sp>
        <p:nvSpPr>
          <p:cNvPr id="33" name="Text 31"/>
          <p:cNvSpPr/>
          <p:nvPr/>
        </p:nvSpPr>
        <p:spPr>
          <a:xfrm>
            <a:off x="7635240" y="2880360"/>
            <a:ext cx="1417320" cy="201168"/>
          </a:xfrm>
          <a:prstGeom prst="rect">
            <a:avLst/>
          </a:prstGeom>
          <a:noFill/>
          <a:ln/>
        </p:spPr>
        <p:txBody>
          <a:bodyPr wrap="square" lIns="0" tIns="0" rIns="0" bIns="0" rtlCol="0" anchor="ctr">
            <a:normAutofit/>
          </a:bodyPr>
          <a:lstStyle/>
          <a:p>
            <a:pPr marL="0" indent="0" algn="ctr">
              <a:buNone/>
            </a:pPr>
            <a:r>
              <a:rPr lang="en-US" sz="1350" b="1" dirty="0">
                <a:solidFill>
                  <a:srgbClr val="0B1F33"/>
                </a:solidFill>
              </a:rPr>
              <a:t>Implement</a:t>
            </a:r>
            <a:endParaRPr lang="en-US" sz="1350" dirty="0"/>
          </a:p>
        </p:txBody>
      </p:sp>
      <p:sp>
        <p:nvSpPr>
          <p:cNvPr id="34" name="Text 32"/>
          <p:cNvSpPr/>
          <p:nvPr/>
        </p:nvSpPr>
        <p:spPr>
          <a:xfrm>
            <a:off x="7543800" y="3246120"/>
            <a:ext cx="1600200" cy="658368"/>
          </a:xfrm>
          <a:prstGeom prst="rect">
            <a:avLst/>
          </a:prstGeom>
          <a:noFill/>
          <a:ln/>
        </p:spPr>
        <p:txBody>
          <a:bodyPr wrap="square" lIns="0" tIns="0" rIns="0" bIns="0" rtlCol="0" anchor="ctr">
            <a:normAutofit/>
          </a:bodyPr>
          <a:lstStyle/>
          <a:p>
            <a:pPr marL="0" indent="0" algn="ctr">
              <a:buNone/>
            </a:pPr>
            <a:r>
              <a:rPr lang="en-US" sz="870" dirty="0">
                <a:solidFill>
                  <a:srgbClr val="5E6C78"/>
                </a:solidFill>
              </a:rPr>
              <a:t>Support execution, commissioning, validation, documentation and training.</a:t>
            </a:r>
            <a:endParaRPr lang="en-US" sz="870" dirty="0"/>
          </a:p>
        </p:txBody>
      </p:sp>
      <p:sp>
        <p:nvSpPr>
          <p:cNvPr id="35" name="Shape 33"/>
          <p:cNvSpPr/>
          <p:nvPr/>
        </p:nvSpPr>
        <p:spPr>
          <a:xfrm>
            <a:off x="10177272" y="1847088"/>
            <a:ext cx="822960" cy="822960"/>
          </a:xfrm>
          <a:prstGeom prst="ellipse">
            <a:avLst/>
          </a:prstGeom>
          <a:solidFill>
            <a:srgbClr val="007C7A"/>
          </a:solidFill>
          <a:ln w="12700">
            <a:solidFill>
              <a:srgbClr val="007C7A"/>
            </a:solidFill>
            <a:prstDash val="solid"/>
          </a:ln>
        </p:spPr>
        <p:txBody>
          <a:bodyPr/>
          <a:lstStyle/>
          <a:p>
            <a:endParaRPr lang="en-ZA"/>
          </a:p>
        </p:txBody>
      </p:sp>
      <p:sp>
        <p:nvSpPr>
          <p:cNvPr id="36" name="Text 34"/>
          <p:cNvSpPr/>
          <p:nvPr/>
        </p:nvSpPr>
        <p:spPr>
          <a:xfrm>
            <a:off x="10396728" y="2148840"/>
            <a:ext cx="384048" cy="118872"/>
          </a:xfrm>
          <a:prstGeom prst="rect">
            <a:avLst/>
          </a:prstGeom>
          <a:noFill/>
          <a:ln/>
        </p:spPr>
        <p:txBody>
          <a:bodyPr wrap="square" lIns="0" tIns="0" rIns="0" bIns="0" rtlCol="0" anchor="ctr"/>
          <a:lstStyle/>
          <a:p>
            <a:pPr marL="0" indent="0" algn="ctr">
              <a:buNone/>
            </a:pPr>
            <a:r>
              <a:rPr lang="en-US" sz="900" b="1" dirty="0">
                <a:solidFill>
                  <a:srgbClr val="FFFFFF"/>
                </a:solidFill>
              </a:rPr>
              <a:t>05</a:t>
            </a:r>
            <a:endParaRPr lang="en-US" sz="900" dirty="0"/>
          </a:p>
        </p:txBody>
      </p:sp>
      <p:sp>
        <p:nvSpPr>
          <p:cNvPr id="37" name="Text 35"/>
          <p:cNvSpPr/>
          <p:nvPr/>
        </p:nvSpPr>
        <p:spPr>
          <a:xfrm>
            <a:off x="9875520" y="2880360"/>
            <a:ext cx="1417320" cy="201168"/>
          </a:xfrm>
          <a:prstGeom prst="rect">
            <a:avLst/>
          </a:prstGeom>
          <a:noFill/>
          <a:ln/>
        </p:spPr>
        <p:txBody>
          <a:bodyPr wrap="square" lIns="0" tIns="0" rIns="0" bIns="0" rtlCol="0" anchor="ctr">
            <a:normAutofit/>
          </a:bodyPr>
          <a:lstStyle/>
          <a:p>
            <a:pPr marL="0" indent="0" algn="ctr">
              <a:buNone/>
            </a:pPr>
            <a:r>
              <a:rPr lang="en-US" sz="1350" b="1" dirty="0">
                <a:solidFill>
                  <a:srgbClr val="0B1F33"/>
                </a:solidFill>
              </a:rPr>
              <a:t>Sustain</a:t>
            </a:r>
            <a:endParaRPr lang="en-US" sz="1350" dirty="0"/>
          </a:p>
        </p:txBody>
      </p:sp>
      <p:sp>
        <p:nvSpPr>
          <p:cNvPr id="38" name="Text 36"/>
          <p:cNvSpPr/>
          <p:nvPr/>
        </p:nvSpPr>
        <p:spPr>
          <a:xfrm>
            <a:off x="9784080" y="3246120"/>
            <a:ext cx="1600200" cy="658368"/>
          </a:xfrm>
          <a:prstGeom prst="rect">
            <a:avLst/>
          </a:prstGeom>
          <a:noFill/>
          <a:ln/>
        </p:spPr>
        <p:txBody>
          <a:bodyPr wrap="square" lIns="0" tIns="0" rIns="0" bIns="0" rtlCol="0" anchor="ctr">
            <a:normAutofit/>
          </a:bodyPr>
          <a:lstStyle/>
          <a:p>
            <a:pPr marL="0" indent="0" algn="ctr">
              <a:buNone/>
            </a:pPr>
            <a:r>
              <a:rPr lang="en-US" sz="870" dirty="0">
                <a:solidFill>
                  <a:srgbClr val="5E6C78"/>
                </a:solidFill>
              </a:rPr>
              <a:t>Track benefits, standardise controls and transfer knowledge to client teams.</a:t>
            </a:r>
            <a:endParaRPr lang="en-US" sz="870" dirty="0"/>
          </a:p>
        </p:txBody>
      </p:sp>
      <p:sp>
        <p:nvSpPr>
          <p:cNvPr id="39" name="Shape 37"/>
          <p:cNvSpPr/>
          <p:nvPr/>
        </p:nvSpPr>
        <p:spPr>
          <a:xfrm>
            <a:off x="1874520" y="4800600"/>
            <a:ext cx="8366760" cy="640080"/>
          </a:xfrm>
          <a:prstGeom prst="roundRect">
            <a:avLst>
              <a:gd name="adj" fmla="val 11429"/>
            </a:avLst>
          </a:prstGeom>
          <a:solidFill>
            <a:srgbClr val="FFFFFF"/>
          </a:solidFill>
          <a:ln w="12700">
            <a:solidFill>
              <a:srgbClr val="DCE6EE"/>
            </a:solidFill>
            <a:prstDash val="solid"/>
          </a:ln>
        </p:spPr>
        <p:txBody>
          <a:bodyPr/>
          <a:lstStyle/>
          <a:p>
            <a:endParaRPr lang="en-ZA"/>
          </a:p>
        </p:txBody>
      </p:sp>
      <p:sp>
        <p:nvSpPr>
          <p:cNvPr id="40" name="Text 38"/>
          <p:cNvSpPr/>
          <p:nvPr/>
        </p:nvSpPr>
        <p:spPr>
          <a:xfrm>
            <a:off x="2148840" y="5020056"/>
            <a:ext cx="7818120" cy="118872"/>
          </a:xfrm>
          <a:prstGeom prst="rect">
            <a:avLst/>
          </a:prstGeom>
          <a:noFill/>
          <a:ln/>
        </p:spPr>
        <p:txBody>
          <a:bodyPr wrap="square" lIns="0" tIns="0" rIns="0" bIns="0" rtlCol="0" anchor="ctr">
            <a:normAutofit/>
          </a:bodyPr>
          <a:lstStyle/>
          <a:p>
            <a:pPr marL="0" indent="0" algn="ctr">
              <a:buNone/>
            </a:pPr>
            <a:r>
              <a:rPr lang="en-US" sz="1050" b="1" dirty="0">
                <a:solidFill>
                  <a:srgbClr val="1F2D3A"/>
                </a:solidFill>
              </a:rPr>
              <a:t>Documentation and governance are embedded throughout: project plans, technical records, risk logs, reports and close-out actions.</a:t>
            </a:r>
            <a:endParaRPr lang="en-US" sz="1050" dirty="0"/>
          </a:p>
        </p:txBody>
      </p:sp>
      <p:sp>
        <p:nvSpPr>
          <p:cNvPr id="41" name="Slide Number Placeholder 0"/>
          <p:cNvSpPr>
            <a:spLocks noGrp="1"/>
          </p:cNvSpPr>
          <p:nvPr>
            <p:ph type="sldNum" sz="quarter" idx="4294967295"/>
          </p:nvPr>
        </p:nvSpPr>
        <p:spPr>
          <a:xfrm>
            <a:off x="11338560" y="6492240"/>
            <a:ext cx="800000" cy="300000"/>
          </a:xfrm>
          <a:prstGeom prst="rect">
            <a:avLst/>
          </a:prstGeom>
          <a:extLst>
            <a:ext uri="{C572A759-6A51-4108-AA02-DFA0A04FC94B}">
              <ma14:wrappingTextBoxFlag xmlns:ma14="http://schemas.microsoft.com/office/mac/drawingml/2011/main" xmlns="" val="0"/>
            </a:ext>
          </a:extLst>
        </p:spPr>
        <p:txBody>
          <a:bodyPr/>
          <a:lstStyle>
            <a:lvl1pPr>
              <a:defRPr sz="800">
                <a:solidFill>
                  <a:srgbClr val="5E6C78"/>
                </a:solidFill>
                <a:latin typeface="Aptos"/>
                <a:ea typeface="Aptos"/>
                <a:cs typeface="Aptos"/>
              </a:defRPr>
            </a:lvl1pPr>
          </a:lstStyle>
          <a:p>
            <a:pPr algn="l"/>
            <a:fld id="{F7021451-1387-4CA6-816F-3879F97B5CBC}" type="slidenum">
              <a:rPr lang="en-US" b="0"/>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Shape 0"/>
          <p:cNvSpPr/>
          <p:nvPr/>
        </p:nvSpPr>
        <p:spPr>
          <a:xfrm rot="2400000">
            <a:off x="8229600" y="-105156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3" name="Shape 1"/>
          <p:cNvSpPr/>
          <p:nvPr/>
        </p:nvSpPr>
        <p:spPr>
          <a:xfrm rot="2400000">
            <a:off x="8449056" y="-97840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4" name="Shape 2"/>
          <p:cNvSpPr/>
          <p:nvPr/>
        </p:nvSpPr>
        <p:spPr>
          <a:xfrm rot="2400000">
            <a:off x="8668512" y="-90525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5" name="Shape 3"/>
          <p:cNvSpPr/>
          <p:nvPr/>
        </p:nvSpPr>
        <p:spPr>
          <a:xfrm rot="2400000">
            <a:off x="8887968" y="-832104"/>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6" name="Shape 4"/>
          <p:cNvSpPr/>
          <p:nvPr/>
        </p:nvSpPr>
        <p:spPr>
          <a:xfrm rot="2400000">
            <a:off x="9107424" y="-758952"/>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7" name="Shape 5"/>
          <p:cNvSpPr/>
          <p:nvPr/>
        </p:nvSpPr>
        <p:spPr>
          <a:xfrm rot="2400000">
            <a:off x="9326880" y="-68580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8" name="Shape 6"/>
          <p:cNvSpPr/>
          <p:nvPr/>
        </p:nvSpPr>
        <p:spPr>
          <a:xfrm rot="2400000">
            <a:off x="9546336" y="-61264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9" name="Shape 7"/>
          <p:cNvSpPr/>
          <p:nvPr/>
        </p:nvSpPr>
        <p:spPr>
          <a:xfrm rot="2400000">
            <a:off x="9765792" y="-53949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10" name="Shape 8"/>
          <p:cNvSpPr/>
          <p:nvPr/>
        </p:nvSpPr>
        <p:spPr>
          <a:xfrm>
            <a:off x="10607040" y="0"/>
            <a:ext cx="1581912" cy="6858000"/>
          </a:xfrm>
          <a:prstGeom prst="rect">
            <a:avLst/>
          </a:prstGeom>
          <a:solidFill>
            <a:srgbClr val="EEF3F8"/>
          </a:solidFill>
          <a:ln w="12700">
            <a:solidFill>
              <a:srgbClr val="EEF3F8">
                <a:alpha val="0"/>
              </a:srgbClr>
            </a:solidFill>
            <a:prstDash val="solid"/>
          </a:ln>
        </p:spPr>
        <p:txBody>
          <a:bodyPr/>
          <a:lstStyle/>
          <a:p>
            <a:endParaRPr lang="en-ZA"/>
          </a:p>
        </p:txBody>
      </p:sp>
      <p:sp>
        <p:nvSpPr>
          <p:cNvPr id="11" name="Shape 9"/>
          <p:cNvSpPr/>
          <p:nvPr/>
        </p:nvSpPr>
        <p:spPr>
          <a:xfrm>
            <a:off x="10561320" y="0"/>
            <a:ext cx="73152" cy="6858000"/>
          </a:xfrm>
          <a:prstGeom prst="rect">
            <a:avLst/>
          </a:prstGeom>
          <a:solidFill>
            <a:srgbClr val="00A7A5"/>
          </a:solidFill>
          <a:ln w="12700">
            <a:solidFill>
              <a:srgbClr val="00A7A5"/>
            </a:solidFill>
            <a:prstDash val="solid"/>
          </a:ln>
        </p:spPr>
        <p:txBody>
          <a:bodyPr/>
          <a:lstStyle/>
          <a:p>
            <a:endParaRPr lang="en-ZA"/>
          </a:p>
        </p:txBody>
      </p:sp>
      <p:sp>
        <p:nvSpPr>
          <p:cNvPr id="12" name="Text 10"/>
          <p:cNvSpPr/>
          <p:nvPr/>
        </p:nvSpPr>
        <p:spPr>
          <a:xfrm>
            <a:off x="594360" y="411480"/>
            <a:ext cx="7863840" cy="411480"/>
          </a:xfrm>
          <a:prstGeom prst="rect">
            <a:avLst/>
          </a:prstGeom>
          <a:noFill/>
          <a:ln/>
        </p:spPr>
        <p:txBody>
          <a:bodyPr wrap="square" lIns="0" tIns="0" rIns="0" bIns="0" rtlCol="0" anchor="ctr">
            <a:normAutofit/>
          </a:bodyPr>
          <a:lstStyle/>
          <a:p>
            <a:pPr marL="0" indent="0">
              <a:buNone/>
            </a:pPr>
            <a:r>
              <a:rPr lang="en-US" sz="2800" b="1" dirty="0">
                <a:solidFill>
                  <a:srgbClr val="0B1F33"/>
                </a:solidFill>
                <a:latin typeface="Aptos Display" pitchFamily="34" charset="0"/>
                <a:ea typeface="Aptos Display" pitchFamily="34" charset="-122"/>
                <a:cs typeface="Aptos Display" pitchFamily="34" charset="-120"/>
              </a:rPr>
              <a:t>Why Choose Novalekra</a:t>
            </a:r>
            <a:endParaRPr lang="en-US" sz="2800" dirty="0"/>
          </a:p>
        </p:txBody>
      </p:sp>
      <p:sp>
        <p:nvSpPr>
          <p:cNvPr id="13" name="Shape 11"/>
          <p:cNvSpPr/>
          <p:nvPr/>
        </p:nvSpPr>
        <p:spPr>
          <a:xfrm>
            <a:off x="594360" y="896112"/>
            <a:ext cx="960120" cy="64008"/>
          </a:xfrm>
          <a:prstGeom prst="rect">
            <a:avLst/>
          </a:prstGeom>
          <a:solidFill>
            <a:srgbClr val="00A7A5"/>
          </a:solidFill>
          <a:ln w="12700">
            <a:solidFill>
              <a:srgbClr val="00A7A5"/>
            </a:solidFill>
            <a:prstDash val="solid"/>
          </a:ln>
        </p:spPr>
        <p:txBody>
          <a:bodyPr/>
          <a:lstStyle/>
          <a:p>
            <a:endParaRPr lang="en-ZA"/>
          </a:p>
        </p:txBody>
      </p:sp>
      <p:sp>
        <p:nvSpPr>
          <p:cNvPr id="14" name="Text 12"/>
          <p:cNvSpPr/>
          <p:nvPr/>
        </p:nvSpPr>
        <p:spPr>
          <a:xfrm>
            <a:off x="594360" y="1033272"/>
            <a:ext cx="8412480" cy="292608"/>
          </a:xfrm>
          <a:prstGeom prst="rect">
            <a:avLst/>
          </a:prstGeom>
          <a:noFill/>
          <a:ln/>
        </p:spPr>
        <p:txBody>
          <a:bodyPr wrap="square" lIns="0" tIns="0" rIns="0" bIns="0" rtlCol="0" anchor="ctr">
            <a:normAutofit/>
          </a:bodyPr>
          <a:lstStyle/>
          <a:p>
            <a:pPr marL="0" indent="0">
              <a:buNone/>
            </a:pPr>
            <a:r>
              <a:rPr lang="en-US" sz="1250" dirty="0">
                <a:solidFill>
                  <a:srgbClr val="5E6C78"/>
                </a:solidFill>
              </a:rPr>
              <a:t>A practical consulting partner with the technical depth to solve real industrial problems.</a:t>
            </a:r>
            <a:endParaRPr lang="en-US" sz="1250" dirty="0"/>
          </a:p>
        </p:txBody>
      </p:sp>
      <p:sp>
        <p:nvSpPr>
          <p:cNvPr id="15" name="Shape 13"/>
          <p:cNvSpPr/>
          <p:nvPr/>
        </p:nvSpPr>
        <p:spPr>
          <a:xfrm>
            <a:off x="777240" y="1417320"/>
            <a:ext cx="6400800" cy="566928"/>
          </a:xfrm>
          <a:prstGeom prst="roundRect">
            <a:avLst>
              <a:gd name="adj" fmla="val 11290"/>
            </a:avLst>
          </a:prstGeom>
          <a:solidFill>
            <a:srgbClr val="FFFFFF"/>
          </a:solidFill>
          <a:ln w="12700">
            <a:solidFill>
              <a:srgbClr val="DCE6EE"/>
            </a:solidFill>
            <a:prstDash val="solid"/>
          </a:ln>
        </p:spPr>
        <p:txBody>
          <a:bodyPr/>
          <a:lstStyle/>
          <a:p>
            <a:endParaRPr lang="en-ZA"/>
          </a:p>
        </p:txBody>
      </p:sp>
      <p:sp>
        <p:nvSpPr>
          <p:cNvPr id="16" name="Shape 14"/>
          <p:cNvSpPr/>
          <p:nvPr/>
        </p:nvSpPr>
        <p:spPr>
          <a:xfrm>
            <a:off x="987552" y="1545336"/>
            <a:ext cx="292608" cy="292608"/>
          </a:xfrm>
          <a:prstGeom prst="ellipse">
            <a:avLst/>
          </a:prstGeom>
          <a:solidFill>
            <a:srgbClr val="00A7A5"/>
          </a:solidFill>
          <a:ln w="12700">
            <a:solidFill>
              <a:srgbClr val="00A7A5"/>
            </a:solidFill>
            <a:prstDash val="solid"/>
          </a:ln>
        </p:spPr>
        <p:txBody>
          <a:bodyPr/>
          <a:lstStyle/>
          <a:p>
            <a:endParaRPr lang="en-ZA"/>
          </a:p>
        </p:txBody>
      </p:sp>
      <p:sp>
        <p:nvSpPr>
          <p:cNvPr id="17" name="Text 15"/>
          <p:cNvSpPr/>
          <p:nvPr/>
        </p:nvSpPr>
        <p:spPr>
          <a:xfrm>
            <a:off x="1060704" y="1627632"/>
            <a:ext cx="146304" cy="91440"/>
          </a:xfrm>
          <a:prstGeom prst="rect">
            <a:avLst/>
          </a:prstGeom>
          <a:noFill/>
          <a:ln/>
        </p:spPr>
        <p:txBody>
          <a:bodyPr wrap="square" lIns="0" tIns="0" rIns="0" bIns="0" rtlCol="0" anchor="ctr"/>
          <a:lstStyle/>
          <a:p>
            <a:pPr marL="0" indent="0" algn="ctr">
              <a:buNone/>
            </a:pPr>
            <a:r>
              <a:rPr lang="en-US" sz="800" b="1" dirty="0">
                <a:solidFill>
                  <a:srgbClr val="FFFFFF"/>
                </a:solidFill>
              </a:rPr>
              <a:t>✓</a:t>
            </a:r>
            <a:endParaRPr lang="en-US" sz="800" dirty="0"/>
          </a:p>
        </p:txBody>
      </p:sp>
      <p:sp>
        <p:nvSpPr>
          <p:cNvPr id="18" name="Text 16"/>
          <p:cNvSpPr/>
          <p:nvPr/>
        </p:nvSpPr>
        <p:spPr>
          <a:xfrm>
            <a:off x="1481328" y="1536192"/>
            <a:ext cx="2468880" cy="118872"/>
          </a:xfrm>
          <a:prstGeom prst="rect">
            <a:avLst/>
          </a:prstGeom>
          <a:noFill/>
          <a:ln/>
        </p:spPr>
        <p:txBody>
          <a:bodyPr wrap="square" lIns="0" tIns="0" rIns="0" bIns="0" rtlCol="0" anchor="ctr">
            <a:normAutofit/>
          </a:bodyPr>
          <a:lstStyle/>
          <a:p>
            <a:pPr marL="0" indent="0">
              <a:buNone/>
            </a:pPr>
            <a:r>
              <a:rPr lang="en-US" sz="1060" b="1" dirty="0">
                <a:solidFill>
                  <a:srgbClr val="0B1F33"/>
                </a:solidFill>
              </a:rPr>
              <a:t>Multidisciplinary engineering depth</a:t>
            </a:r>
            <a:endParaRPr lang="en-US" sz="1060" dirty="0"/>
          </a:p>
        </p:txBody>
      </p:sp>
      <p:sp>
        <p:nvSpPr>
          <p:cNvPr id="19" name="Text 17"/>
          <p:cNvSpPr/>
          <p:nvPr/>
        </p:nvSpPr>
        <p:spPr>
          <a:xfrm>
            <a:off x="3977640" y="1536192"/>
            <a:ext cx="2926080" cy="182880"/>
          </a:xfrm>
          <a:prstGeom prst="rect">
            <a:avLst/>
          </a:prstGeom>
          <a:noFill/>
          <a:ln/>
        </p:spPr>
        <p:txBody>
          <a:bodyPr wrap="square" lIns="0" tIns="0" rIns="0" bIns="0" rtlCol="0" anchor="ctr">
            <a:normAutofit/>
          </a:bodyPr>
          <a:lstStyle/>
          <a:p>
            <a:pPr marL="0" indent="0">
              <a:buNone/>
            </a:pPr>
            <a:r>
              <a:rPr lang="en-US" sz="830" dirty="0">
                <a:solidFill>
                  <a:srgbClr val="5E6C78"/>
                </a:solidFill>
              </a:rPr>
              <a:t>Chemical, materials, process, quality and innovation capability in one consulting team.</a:t>
            </a:r>
            <a:endParaRPr lang="en-US" sz="830" dirty="0"/>
          </a:p>
        </p:txBody>
      </p:sp>
      <p:sp>
        <p:nvSpPr>
          <p:cNvPr id="20" name="Shape 18"/>
          <p:cNvSpPr/>
          <p:nvPr/>
        </p:nvSpPr>
        <p:spPr>
          <a:xfrm>
            <a:off x="777240" y="2221992"/>
            <a:ext cx="6400800" cy="566928"/>
          </a:xfrm>
          <a:prstGeom prst="roundRect">
            <a:avLst>
              <a:gd name="adj" fmla="val 11290"/>
            </a:avLst>
          </a:prstGeom>
          <a:solidFill>
            <a:srgbClr val="FFFFFF"/>
          </a:solidFill>
          <a:ln w="12700">
            <a:solidFill>
              <a:srgbClr val="DCE6EE"/>
            </a:solidFill>
            <a:prstDash val="solid"/>
          </a:ln>
        </p:spPr>
        <p:txBody>
          <a:bodyPr/>
          <a:lstStyle/>
          <a:p>
            <a:endParaRPr lang="en-ZA"/>
          </a:p>
        </p:txBody>
      </p:sp>
      <p:sp>
        <p:nvSpPr>
          <p:cNvPr id="21" name="Shape 19"/>
          <p:cNvSpPr/>
          <p:nvPr/>
        </p:nvSpPr>
        <p:spPr>
          <a:xfrm>
            <a:off x="987552" y="2350008"/>
            <a:ext cx="292608" cy="292608"/>
          </a:xfrm>
          <a:prstGeom prst="ellipse">
            <a:avLst/>
          </a:prstGeom>
          <a:solidFill>
            <a:srgbClr val="F2B84B"/>
          </a:solidFill>
          <a:ln w="12700">
            <a:solidFill>
              <a:srgbClr val="F2B84B"/>
            </a:solidFill>
            <a:prstDash val="solid"/>
          </a:ln>
        </p:spPr>
        <p:txBody>
          <a:bodyPr/>
          <a:lstStyle/>
          <a:p>
            <a:endParaRPr lang="en-ZA"/>
          </a:p>
        </p:txBody>
      </p:sp>
      <p:sp>
        <p:nvSpPr>
          <p:cNvPr id="22" name="Text 20"/>
          <p:cNvSpPr/>
          <p:nvPr/>
        </p:nvSpPr>
        <p:spPr>
          <a:xfrm>
            <a:off x="1060704" y="2432304"/>
            <a:ext cx="146304" cy="91440"/>
          </a:xfrm>
          <a:prstGeom prst="rect">
            <a:avLst/>
          </a:prstGeom>
          <a:noFill/>
          <a:ln/>
        </p:spPr>
        <p:txBody>
          <a:bodyPr wrap="square" lIns="0" tIns="0" rIns="0" bIns="0" rtlCol="0" anchor="ctr"/>
          <a:lstStyle/>
          <a:p>
            <a:pPr marL="0" indent="0" algn="ctr">
              <a:buNone/>
            </a:pPr>
            <a:r>
              <a:rPr lang="en-US" sz="800" b="1" dirty="0">
                <a:solidFill>
                  <a:srgbClr val="FFFFFF"/>
                </a:solidFill>
              </a:rPr>
              <a:t>✓</a:t>
            </a:r>
            <a:endParaRPr lang="en-US" sz="800" dirty="0"/>
          </a:p>
        </p:txBody>
      </p:sp>
      <p:sp>
        <p:nvSpPr>
          <p:cNvPr id="23" name="Text 21"/>
          <p:cNvSpPr/>
          <p:nvPr/>
        </p:nvSpPr>
        <p:spPr>
          <a:xfrm>
            <a:off x="1481328" y="2340864"/>
            <a:ext cx="2468880" cy="118872"/>
          </a:xfrm>
          <a:prstGeom prst="rect">
            <a:avLst/>
          </a:prstGeom>
          <a:noFill/>
          <a:ln/>
        </p:spPr>
        <p:txBody>
          <a:bodyPr wrap="square" lIns="0" tIns="0" rIns="0" bIns="0" rtlCol="0" anchor="ctr">
            <a:normAutofit/>
          </a:bodyPr>
          <a:lstStyle/>
          <a:p>
            <a:pPr marL="0" indent="0">
              <a:buNone/>
            </a:pPr>
            <a:r>
              <a:rPr lang="en-US" sz="1060" b="1" dirty="0">
                <a:solidFill>
                  <a:srgbClr val="0B1F33"/>
                </a:solidFill>
              </a:rPr>
              <a:t>Industrial implementation mindset</a:t>
            </a:r>
            <a:endParaRPr lang="en-US" sz="1060" dirty="0"/>
          </a:p>
        </p:txBody>
      </p:sp>
      <p:sp>
        <p:nvSpPr>
          <p:cNvPr id="24" name="Text 22"/>
          <p:cNvSpPr/>
          <p:nvPr/>
        </p:nvSpPr>
        <p:spPr>
          <a:xfrm>
            <a:off x="3977640" y="2340864"/>
            <a:ext cx="2926080" cy="182880"/>
          </a:xfrm>
          <a:prstGeom prst="rect">
            <a:avLst/>
          </a:prstGeom>
          <a:noFill/>
          <a:ln/>
        </p:spPr>
        <p:txBody>
          <a:bodyPr wrap="square" lIns="0" tIns="0" rIns="0" bIns="0" rtlCol="0" anchor="ctr">
            <a:normAutofit/>
          </a:bodyPr>
          <a:lstStyle/>
          <a:p>
            <a:pPr marL="0" indent="0">
              <a:buNone/>
            </a:pPr>
            <a:r>
              <a:rPr lang="en-US" sz="830" dirty="0">
                <a:solidFill>
                  <a:srgbClr val="5E6C78"/>
                </a:solidFill>
              </a:rPr>
              <a:t>Recommendations are designed for plant realities, cost constraints and operational adoption.</a:t>
            </a:r>
            <a:endParaRPr lang="en-US" sz="830" dirty="0"/>
          </a:p>
        </p:txBody>
      </p:sp>
      <p:sp>
        <p:nvSpPr>
          <p:cNvPr id="25" name="Shape 23"/>
          <p:cNvSpPr/>
          <p:nvPr/>
        </p:nvSpPr>
        <p:spPr>
          <a:xfrm>
            <a:off x="777240" y="3026664"/>
            <a:ext cx="6400800" cy="566928"/>
          </a:xfrm>
          <a:prstGeom prst="roundRect">
            <a:avLst>
              <a:gd name="adj" fmla="val 11290"/>
            </a:avLst>
          </a:prstGeom>
          <a:solidFill>
            <a:srgbClr val="FFFFFF"/>
          </a:solidFill>
          <a:ln w="12700">
            <a:solidFill>
              <a:srgbClr val="DCE6EE"/>
            </a:solidFill>
            <a:prstDash val="solid"/>
          </a:ln>
        </p:spPr>
        <p:txBody>
          <a:bodyPr/>
          <a:lstStyle/>
          <a:p>
            <a:endParaRPr lang="en-ZA"/>
          </a:p>
        </p:txBody>
      </p:sp>
      <p:sp>
        <p:nvSpPr>
          <p:cNvPr id="26" name="Shape 24"/>
          <p:cNvSpPr/>
          <p:nvPr/>
        </p:nvSpPr>
        <p:spPr>
          <a:xfrm>
            <a:off x="987552" y="3154680"/>
            <a:ext cx="292608" cy="292608"/>
          </a:xfrm>
          <a:prstGeom prst="ellipse">
            <a:avLst/>
          </a:prstGeom>
          <a:solidFill>
            <a:srgbClr val="123C69"/>
          </a:solidFill>
          <a:ln w="12700">
            <a:solidFill>
              <a:srgbClr val="123C69"/>
            </a:solidFill>
            <a:prstDash val="solid"/>
          </a:ln>
        </p:spPr>
        <p:txBody>
          <a:bodyPr/>
          <a:lstStyle/>
          <a:p>
            <a:endParaRPr lang="en-ZA"/>
          </a:p>
        </p:txBody>
      </p:sp>
      <p:sp>
        <p:nvSpPr>
          <p:cNvPr id="27" name="Text 25"/>
          <p:cNvSpPr/>
          <p:nvPr/>
        </p:nvSpPr>
        <p:spPr>
          <a:xfrm>
            <a:off x="1060704" y="3236976"/>
            <a:ext cx="146304" cy="91440"/>
          </a:xfrm>
          <a:prstGeom prst="rect">
            <a:avLst/>
          </a:prstGeom>
          <a:noFill/>
          <a:ln/>
        </p:spPr>
        <p:txBody>
          <a:bodyPr wrap="square" lIns="0" tIns="0" rIns="0" bIns="0" rtlCol="0" anchor="ctr"/>
          <a:lstStyle/>
          <a:p>
            <a:pPr marL="0" indent="0" algn="ctr">
              <a:buNone/>
            </a:pPr>
            <a:r>
              <a:rPr lang="en-US" sz="800" b="1" dirty="0">
                <a:solidFill>
                  <a:srgbClr val="FFFFFF"/>
                </a:solidFill>
              </a:rPr>
              <a:t>✓</a:t>
            </a:r>
            <a:endParaRPr lang="en-US" sz="800" dirty="0"/>
          </a:p>
        </p:txBody>
      </p:sp>
      <p:sp>
        <p:nvSpPr>
          <p:cNvPr id="28" name="Text 26"/>
          <p:cNvSpPr/>
          <p:nvPr/>
        </p:nvSpPr>
        <p:spPr>
          <a:xfrm>
            <a:off x="1481328" y="3145536"/>
            <a:ext cx="2468880" cy="118872"/>
          </a:xfrm>
          <a:prstGeom prst="rect">
            <a:avLst/>
          </a:prstGeom>
          <a:noFill/>
          <a:ln/>
        </p:spPr>
        <p:txBody>
          <a:bodyPr wrap="square" lIns="0" tIns="0" rIns="0" bIns="0" rtlCol="0" anchor="ctr">
            <a:normAutofit/>
          </a:bodyPr>
          <a:lstStyle/>
          <a:p>
            <a:pPr marL="0" indent="0">
              <a:buNone/>
            </a:pPr>
            <a:r>
              <a:rPr lang="en-US" sz="1060" b="1" dirty="0">
                <a:solidFill>
                  <a:srgbClr val="0B1F33"/>
                </a:solidFill>
              </a:rPr>
              <a:t>Structured problem solving</a:t>
            </a:r>
            <a:endParaRPr lang="en-US" sz="1060" dirty="0"/>
          </a:p>
        </p:txBody>
      </p:sp>
      <p:sp>
        <p:nvSpPr>
          <p:cNvPr id="29" name="Text 27"/>
          <p:cNvSpPr/>
          <p:nvPr/>
        </p:nvSpPr>
        <p:spPr>
          <a:xfrm>
            <a:off x="3977640" y="3145536"/>
            <a:ext cx="2926080" cy="182880"/>
          </a:xfrm>
          <a:prstGeom prst="rect">
            <a:avLst/>
          </a:prstGeom>
          <a:noFill/>
          <a:ln/>
        </p:spPr>
        <p:txBody>
          <a:bodyPr wrap="square" lIns="0" tIns="0" rIns="0" bIns="0" rtlCol="0" anchor="ctr">
            <a:normAutofit/>
          </a:bodyPr>
          <a:lstStyle/>
          <a:p>
            <a:pPr marL="0" indent="0">
              <a:buNone/>
            </a:pPr>
            <a:r>
              <a:rPr lang="en-US" sz="830" dirty="0">
                <a:solidFill>
                  <a:srgbClr val="5E6C78"/>
                </a:solidFill>
              </a:rPr>
              <a:t>Lean Six Sigma, RCA and data-led diagnosis improve confidence in decisions.</a:t>
            </a:r>
            <a:endParaRPr lang="en-US" sz="830" dirty="0"/>
          </a:p>
        </p:txBody>
      </p:sp>
      <p:sp>
        <p:nvSpPr>
          <p:cNvPr id="30" name="Shape 28"/>
          <p:cNvSpPr/>
          <p:nvPr/>
        </p:nvSpPr>
        <p:spPr>
          <a:xfrm>
            <a:off x="777240" y="3831336"/>
            <a:ext cx="6400800" cy="566928"/>
          </a:xfrm>
          <a:prstGeom prst="roundRect">
            <a:avLst>
              <a:gd name="adj" fmla="val 11290"/>
            </a:avLst>
          </a:prstGeom>
          <a:solidFill>
            <a:srgbClr val="FFFFFF"/>
          </a:solidFill>
          <a:ln w="12700">
            <a:solidFill>
              <a:srgbClr val="DCE6EE"/>
            </a:solidFill>
            <a:prstDash val="solid"/>
          </a:ln>
        </p:spPr>
        <p:txBody>
          <a:bodyPr/>
          <a:lstStyle/>
          <a:p>
            <a:endParaRPr lang="en-ZA"/>
          </a:p>
        </p:txBody>
      </p:sp>
      <p:sp>
        <p:nvSpPr>
          <p:cNvPr id="31" name="Shape 29"/>
          <p:cNvSpPr/>
          <p:nvPr/>
        </p:nvSpPr>
        <p:spPr>
          <a:xfrm>
            <a:off x="987552" y="3959352"/>
            <a:ext cx="292608" cy="292608"/>
          </a:xfrm>
          <a:prstGeom prst="ellipse">
            <a:avLst/>
          </a:prstGeom>
          <a:solidFill>
            <a:srgbClr val="2E8B57"/>
          </a:solidFill>
          <a:ln w="12700">
            <a:solidFill>
              <a:srgbClr val="2E8B57"/>
            </a:solidFill>
            <a:prstDash val="solid"/>
          </a:ln>
        </p:spPr>
        <p:txBody>
          <a:bodyPr/>
          <a:lstStyle/>
          <a:p>
            <a:endParaRPr lang="en-ZA"/>
          </a:p>
        </p:txBody>
      </p:sp>
      <p:sp>
        <p:nvSpPr>
          <p:cNvPr id="32" name="Text 30"/>
          <p:cNvSpPr/>
          <p:nvPr/>
        </p:nvSpPr>
        <p:spPr>
          <a:xfrm>
            <a:off x="1060704" y="4041648"/>
            <a:ext cx="146304" cy="91440"/>
          </a:xfrm>
          <a:prstGeom prst="rect">
            <a:avLst/>
          </a:prstGeom>
          <a:noFill/>
          <a:ln/>
        </p:spPr>
        <p:txBody>
          <a:bodyPr wrap="square" lIns="0" tIns="0" rIns="0" bIns="0" rtlCol="0" anchor="ctr"/>
          <a:lstStyle/>
          <a:p>
            <a:pPr marL="0" indent="0" algn="ctr">
              <a:buNone/>
            </a:pPr>
            <a:r>
              <a:rPr lang="en-US" sz="800" b="1" dirty="0">
                <a:solidFill>
                  <a:srgbClr val="FFFFFF"/>
                </a:solidFill>
              </a:rPr>
              <a:t>✓</a:t>
            </a:r>
            <a:endParaRPr lang="en-US" sz="800" dirty="0"/>
          </a:p>
        </p:txBody>
      </p:sp>
      <p:sp>
        <p:nvSpPr>
          <p:cNvPr id="33" name="Text 31"/>
          <p:cNvSpPr/>
          <p:nvPr/>
        </p:nvSpPr>
        <p:spPr>
          <a:xfrm>
            <a:off x="1481328" y="3950208"/>
            <a:ext cx="2468880" cy="118872"/>
          </a:xfrm>
          <a:prstGeom prst="rect">
            <a:avLst/>
          </a:prstGeom>
          <a:noFill/>
          <a:ln/>
        </p:spPr>
        <p:txBody>
          <a:bodyPr wrap="square" lIns="0" tIns="0" rIns="0" bIns="0" rtlCol="0" anchor="ctr">
            <a:normAutofit/>
          </a:bodyPr>
          <a:lstStyle/>
          <a:p>
            <a:pPr marL="0" indent="0">
              <a:buNone/>
            </a:pPr>
            <a:r>
              <a:rPr lang="en-US" sz="1060" b="1" dirty="0">
                <a:solidFill>
                  <a:srgbClr val="0B1F33"/>
                </a:solidFill>
              </a:rPr>
              <a:t>Quality and compliance strength</a:t>
            </a:r>
            <a:endParaRPr lang="en-US" sz="1060" dirty="0"/>
          </a:p>
        </p:txBody>
      </p:sp>
      <p:sp>
        <p:nvSpPr>
          <p:cNvPr id="34" name="Text 32"/>
          <p:cNvSpPr/>
          <p:nvPr/>
        </p:nvSpPr>
        <p:spPr>
          <a:xfrm>
            <a:off x="3977640" y="3950208"/>
            <a:ext cx="2926080" cy="182880"/>
          </a:xfrm>
          <a:prstGeom prst="rect">
            <a:avLst/>
          </a:prstGeom>
          <a:noFill/>
          <a:ln/>
        </p:spPr>
        <p:txBody>
          <a:bodyPr wrap="square" lIns="0" tIns="0" rIns="0" bIns="0" rtlCol="0" anchor="ctr">
            <a:normAutofit/>
          </a:bodyPr>
          <a:lstStyle/>
          <a:p>
            <a:pPr marL="0" indent="0">
              <a:buNone/>
            </a:pPr>
            <a:r>
              <a:rPr lang="en-US" sz="830" dirty="0">
                <a:solidFill>
                  <a:srgbClr val="5E6C78"/>
                </a:solidFill>
              </a:rPr>
              <a:t>ISO and accreditation experience strengthens auditability and defensibility.</a:t>
            </a:r>
            <a:endParaRPr lang="en-US" sz="830" dirty="0"/>
          </a:p>
        </p:txBody>
      </p:sp>
      <p:sp>
        <p:nvSpPr>
          <p:cNvPr id="35" name="Shape 33"/>
          <p:cNvSpPr/>
          <p:nvPr/>
        </p:nvSpPr>
        <p:spPr>
          <a:xfrm>
            <a:off x="777240" y="4636008"/>
            <a:ext cx="6400800" cy="566928"/>
          </a:xfrm>
          <a:prstGeom prst="roundRect">
            <a:avLst>
              <a:gd name="adj" fmla="val 11290"/>
            </a:avLst>
          </a:prstGeom>
          <a:solidFill>
            <a:srgbClr val="FFFFFF"/>
          </a:solidFill>
          <a:ln w="12700">
            <a:solidFill>
              <a:srgbClr val="DCE6EE"/>
            </a:solidFill>
            <a:prstDash val="solid"/>
          </a:ln>
        </p:spPr>
        <p:txBody>
          <a:bodyPr/>
          <a:lstStyle/>
          <a:p>
            <a:endParaRPr lang="en-ZA"/>
          </a:p>
        </p:txBody>
      </p:sp>
      <p:sp>
        <p:nvSpPr>
          <p:cNvPr id="36" name="Shape 34"/>
          <p:cNvSpPr/>
          <p:nvPr/>
        </p:nvSpPr>
        <p:spPr>
          <a:xfrm>
            <a:off x="987552" y="4764024"/>
            <a:ext cx="292608" cy="292608"/>
          </a:xfrm>
          <a:prstGeom prst="ellipse">
            <a:avLst/>
          </a:prstGeom>
          <a:solidFill>
            <a:srgbClr val="007C7A"/>
          </a:solidFill>
          <a:ln w="12700">
            <a:solidFill>
              <a:srgbClr val="007C7A"/>
            </a:solidFill>
            <a:prstDash val="solid"/>
          </a:ln>
        </p:spPr>
        <p:txBody>
          <a:bodyPr/>
          <a:lstStyle/>
          <a:p>
            <a:endParaRPr lang="en-ZA"/>
          </a:p>
        </p:txBody>
      </p:sp>
      <p:sp>
        <p:nvSpPr>
          <p:cNvPr id="37" name="Text 35"/>
          <p:cNvSpPr/>
          <p:nvPr/>
        </p:nvSpPr>
        <p:spPr>
          <a:xfrm>
            <a:off x="1060704" y="4846320"/>
            <a:ext cx="146304" cy="91440"/>
          </a:xfrm>
          <a:prstGeom prst="rect">
            <a:avLst/>
          </a:prstGeom>
          <a:noFill/>
          <a:ln/>
        </p:spPr>
        <p:txBody>
          <a:bodyPr wrap="square" lIns="0" tIns="0" rIns="0" bIns="0" rtlCol="0" anchor="ctr"/>
          <a:lstStyle/>
          <a:p>
            <a:pPr marL="0" indent="0" algn="ctr">
              <a:buNone/>
            </a:pPr>
            <a:r>
              <a:rPr lang="en-US" sz="800" b="1" dirty="0">
                <a:solidFill>
                  <a:srgbClr val="FFFFFF"/>
                </a:solidFill>
              </a:rPr>
              <a:t>✓</a:t>
            </a:r>
            <a:endParaRPr lang="en-US" sz="800" dirty="0"/>
          </a:p>
        </p:txBody>
      </p:sp>
      <p:sp>
        <p:nvSpPr>
          <p:cNvPr id="38" name="Text 36"/>
          <p:cNvSpPr/>
          <p:nvPr/>
        </p:nvSpPr>
        <p:spPr>
          <a:xfrm>
            <a:off x="1481328" y="4754880"/>
            <a:ext cx="2468880" cy="118872"/>
          </a:xfrm>
          <a:prstGeom prst="rect">
            <a:avLst/>
          </a:prstGeom>
          <a:noFill/>
          <a:ln/>
        </p:spPr>
        <p:txBody>
          <a:bodyPr wrap="square" lIns="0" tIns="0" rIns="0" bIns="0" rtlCol="0" anchor="ctr">
            <a:normAutofit/>
          </a:bodyPr>
          <a:lstStyle/>
          <a:p>
            <a:pPr marL="0" indent="0">
              <a:buNone/>
            </a:pPr>
            <a:r>
              <a:rPr lang="en-US" sz="1060" b="1" dirty="0">
                <a:solidFill>
                  <a:srgbClr val="0B1F33"/>
                </a:solidFill>
              </a:rPr>
              <a:t>End-to-end support</a:t>
            </a:r>
            <a:endParaRPr lang="en-US" sz="1060" dirty="0"/>
          </a:p>
        </p:txBody>
      </p:sp>
      <p:sp>
        <p:nvSpPr>
          <p:cNvPr id="39" name="Text 37"/>
          <p:cNvSpPr/>
          <p:nvPr/>
        </p:nvSpPr>
        <p:spPr>
          <a:xfrm>
            <a:off x="3977640" y="4754880"/>
            <a:ext cx="2926080" cy="182880"/>
          </a:xfrm>
          <a:prstGeom prst="rect">
            <a:avLst/>
          </a:prstGeom>
          <a:noFill/>
          <a:ln/>
        </p:spPr>
        <p:txBody>
          <a:bodyPr wrap="square" lIns="0" tIns="0" rIns="0" bIns="0" rtlCol="0" anchor="ctr">
            <a:normAutofit/>
          </a:bodyPr>
          <a:lstStyle/>
          <a:p>
            <a:pPr marL="0" indent="0">
              <a:buNone/>
            </a:pPr>
            <a:r>
              <a:rPr lang="en-US" sz="830" dirty="0">
                <a:solidFill>
                  <a:srgbClr val="5E6C78"/>
                </a:solidFill>
              </a:rPr>
              <a:t>From concept and design to troubleshooting, commissioning and sustained improvement.</a:t>
            </a:r>
            <a:endParaRPr lang="en-US" sz="830" dirty="0"/>
          </a:p>
        </p:txBody>
      </p:sp>
      <p:sp>
        <p:nvSpPr>
          <p:cNvPr id="40" name="Shape 38"/>
          <p:cNvSpPr/>
          <p:nvPr/>
        </p:nvSpPr>
        <p:spPr>
          <a:xfrm>
            <a:off x="7726680" y="1691640"/>
            <a:ext cx="3154680" cy="2743200"/>
          </a:xfrm>
          <a:prstGeom prst="roundRect">
            <a:avLst>
              <a:gd name="adj" fmla="val 2667"/>
            </a:avLst>
          </a:prstGeom>
          <a:solidFill>
            <a:srgbClr val="0B1F33"/>
          </a:solidFill>
          <a:ln w="12700">
            <a:solidFill>
              <a:srgbClr val="0B1F33">
                <a:alpha val="0"/>
              </a:srgbClr>
            </a:solidFill>
            <a:prstDash val="solid"/>
          </a:ln>
        </p:spPr>
        <p:txBody>
          <a:bodyPr/>
          <a:lstStyle/>
          <a:p>
            <a:endParaRPr lang="en-ZA"/>
          </a:p>
        </p:txBody>
      </p:sp>
      <p:sp>
        <p:nvSpPr>
          <p:cNvPr id="41" name="Text 39"/>
          <p:cNvSpPr/>
          <p:nvPr/>
        </p:nvSpPr>
        <p:spPr>
          <a:xfrm>
            <a:off x="8046720" y="2011680"/>
            <a:ext cx="2514600" cy="2103120"/>
          </a:xfrm>
          <a:prstGeom prst="rect">
            <a:avLst/>
          </a:prstGeom>
          <a:noFill/>
          <a:ln/>
        </p:spPr>
        <p:txBody>
          <a:bodyPr wrap="square" lIns="0" tIns="0" rIns="0" bIns="0" rtlCol="0" anchor="ctr">
            <a:normAutofit/>
          </a:bodyPr>
          <a:lstStyle/>
          <a:p>
            <a:pPr marL="0" indent="0">
              <a:buNone/>
            </a:pPr>
            <a:r>
              <a:rPr lang="en-US" sz="2200" b="1" dirty="0">
                <a:solidFill>
                  <a:srgbClr val="FFFFFF"/>
                </a:solidFill>
                <a:latin typeface="Aptos Display" pitchFamily="34" charset="0"/>
                <a:ea typeface="Aptos Display" pitchFamily="34" charset="-122"/>
                <a:cs typeface="Aptos Display" pitchFamily="34" charset="-120"/>
              </a:rPr>
              <a:t>Fit-for-purpose solutions. Measurable improvement. Sustainable value.</a:t>
            </a:r>
            <a:endParaRPr lang="en-US" sz="2200" dirty="0"/>
          </a:p>
        </p:txBody>
      </p:sp>
      <p:sp>
        <p:nvSpPr>
          <p:cNvPr id="42" name="Shape 40"/>
          <p:cNvSpPr/>
          <p:nvPr/>
        </p:nvSpPr>
        <p:spPr>
          <a:xfrm>
            <a:off x="8275320" y="4754880"/>
            <a:ext cx="2057400" cy="73152"/>
          </a:xfrm>
          <a:prstGeom prst="rect">
            <a:avLst/>
          </a:prstGeom>
          <a:solidFill>
            <a:srgbClr val="F2B84B"/>
          </a:solidFill>
          <a:ln w="12700">
            <a:solidFill>
              <a:srgbClr val="F2B84B"/>
            </a:solidFill>
            <a:prstDash val="solid"/>
          </a:ln>
        </p:spPr>
        <p:txBody>
          <a:bodyPr/>
          <a:lstStyle/>
          <a:p>
            <a:endParaRPr lang="en-ZA"/>
          </a:p>
        </p:txBody>
      </p:sp>
      <p:sp>
        <p:nvSpPr>
          <p:cNvPr id="43" name="Text 41"/>
          <p:cNvSpPr/>
          <p:nvPr/>
        </p:nvSpPr>
        <p:spPr>
          <a:xfrm>
            <a:off x="7909560" y="5029200"/>
            <a:ext cx="2788920" cy="411480"/>
          </a:xfrm>
          <a:prstGeom prst="rect">
            <a:avLst/>
          </a:prstGeom>
          <a:noFill/>
          <a:ln/>
        </p:spPr>
        <p:txBody>
          <a:bodyPr wrap="square" lIns="0" tIns="0" rIns="0" bIns="0" rtlCol="0" anchor="ctr">
            <a:normAutofit/>
          </a:bodyPr>
          <a:lstStyle/>
          <a:p>
            <a:pPr marL="0" indent="0" algn="ctr">
              <a:buNone/>
            </a:pPr>
            <a:r>
              <a:rPr lang="en-US" sz="1120" b="1" dirty="0">
                <a:solidFill>
                  <a:srgbClr val="0B1F33"/>
                </a:solidFill>
              </a:rPr>
              <a:t>Novalekra positions engineering as a driver of competitiveness, not only compliance.</a:t>
            </a:r>
            <a:endParaRPr lang="en-US" sz="1120" dirty="0"/>
          </a:p>
        </p:txBody>
      </p:sp>
      <p:sp>
        <p:nvSpPr>
          <p:cNvPr id="44" name="Slide Number Placeholder 0"/>
          <p:cNvSpPr>
            <a:spLocks noGrp="1"/>
          </p:cNvSpPr>
          <p:nvPr>
            <p:ph type="sldNum" sz="quarter" idx="4294967295"/>
          </p:nvPr>
        </p:nvSpPr>
        <p:spPr>
          <a:xfrm>
            <a:off x="11338560" y="6492240"/>
            <a:ext cx="800000" cy="300000"/>
          </a:xfrm>
          <a:prstGeom prst="rect">
            <a:avLst/>
          </a:prstGeom>
          <a:extLst>
            <a:ext uri="{C572A759-6A51-4108-AA02-DFA0A04FC94B}">
              <ma14:wrappingTextBoxFlag xmlns:ma14="http://schemas.microsoft.com/office/mac/drawingml/2011/main" xmlns="" val="0"/>
            </a:ext>
          </a:extLst>
        </p:spPr>
        <p:txBody>
          <a:bodyPr/>
          <a:lstStyle>
            <a:lvl1pPr>
              <a:defRPr sz="800">
                <a:solidFill>
                  <a:srgbClr val="5E6C78"/>
                </a:solidFill>
                <a:latin typeface="Aptos"/>
                <a:ea typeface="Aptos"/>
                <a:cs typeface="Aptos"/>
              </a:defRPr>
            </a:lvl1pPr>
          </a:lstStyle>
          <a:p>
            <a:pPr algn="l"/>
            <a:fld id="{F7021451-1387-4CA6-816F-3879F97B5CBC}" type="slidenum">
              <a:rPr lang="en-US" b="0"/>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B1F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B1F33"/>
          </a:solidFill>
          <a:ln w="12700">
            <a:solidFill>
              <a:srgbClr val="0B1F33"/>
            </a:solidFill>
            <a:prstDash val="solid"/>
          </a:ln>
        </p:spPr>
        <p:txBody>
          <a:bodyPr/>
          <a:lstStyle/>
          <a:p>
            <a:endParaRPr lang="en-ZA"/>
          </a:p>
        </p:txBody>
      </p:sp>
      <p:sp>
        <p:nvSpPr>
          <p:cNvPr id="3" name="Shape 1"/>
          <p:cNvSpPr/>
          <p:nvPr/>
        </p:nvSpPr>
        <p:spPr>
          <a:xfrm rot="2400000">
            <a:off x="8229600" y="-1051560"/>
            <a:ext cx="4114800" cy="4114800"/>
          </a:xfrm>
          <a:prstGeom prst="arc">
            <a:avLst/>
          </a:prstGeom>
          <a:solidFill>
            <a:srgbClr val="0B1F33">
              <a:alpha val="0"/>
            </a:srgbClr>
          </a:solidFill>
          <a:ln w="12700">
            <a:solidFill>
              <a:srgbClr val="25445E">
                <a:alpha val="55000"/>
              </a:srgbClr>
            </a:solidFill>
            <a:prstDash val="solid"/>
          </a:ln>
        </p:spPr>
        <p:txBody>
          <a:bodyPr/>
          <a:lstStyle/>
          <a:p>
            <a:endParaRPr lang="en-ZA"/>
          </a:p>
        </p:txBody>
      </p:sp>
      <p:sp>
        <p:nvSpPr>
          <p:cNvPr id="4" name="Shape 2"/>
          <p:cNvSpPr/>
          <p:nvPr/>
        </p:nvSpPr>
        <p:spPr>
          <a:xfrm rot="2400000">
            <a:off x="8449056" y="-978408"/>
            <a:ext cx="4114800" cy="4114800"/>
          </a:xfrm>
          <a:prstGeom prst="arc">
            <a:avLst/>
          </a:prstGeom>
          <a:solidFill>
            <a:srgbClr val="0B1F33">
              <a:alpha val="0"/>
            </a:srgbClr>
          </a:solidFill>
          <a:ln w="12700">
            <a:solidFill>
              <a:srgbClr val="25445E">
                <a:alpha val="55000"/>
              </a:srgbClr>
            </a:solidFill>
            <a:prstDash val="solid"/>
          </a:ln>
        </p:spPr>
        <p:txBody>
          <a:bodyPr/>
          <a:lstStyle/>
          <a:p>
            <a:endParaRPr lang="en-ZA"/>
          </a:p>
        </p:txBody>
      </p:sp>
      <p:sp>
        <p:nvSpPr>
          <p:cNvPr id="5" name="Shape 3"/>
          <p:cNvSpPr/>
          <p:nvPr/>
        </p:nvSpPr>
        <p:spPr>
          <a:xfrm rot="2400000">
            <a:off x="8668512" y="-905256"/>
            <a:ext cx="4114800" cy="4114800"/>
          </a:xfrm>
          <a:prstGeom prst="arc">
            <a:avLst/>
          </a:prstGeom>
          <a:solidFill>
            <a:srgbClr val="0B1F33">
              <a:alpha val="0"/>
            </a:srgbClr>
          </a:solidFill>
          <a:ln w="12700">
            <a:solidFill>
              <a:srgbClr val="25445E">
                <a:alpha val="55000"/>
              </a:srgbClr>
            </a:solidFill>
            <a:prstDash val="solid"/>
          </a:ln>
        </p:spPr>
        <p:txBody>
          <a:bodyPr/>
          <a:lstStyle/>
          <a:p>
            <a:endParaRPr lang="en-ZA"/>
          </a:p>
        </p:txBody>
      </p:sp>
      <p:sp>
        <p:nvSpPr>
          <p:cNvPr id="6" name="Shape 4"/>
          <p:cNvSpPr/>
          <p:nvPr/>
        </p:nvSpPr>
        <p:spPr>
          <a:xfrm rot="2400000">
            <a:off x="8887968" y="-832104"/>
            <a:ext cx="4114800" cy="4114800"/>
          </a:xfrm>
          <a:prstGeom prst="arc">
            <a:avLst/>
          </a:prstGeom>
          <a:solidFill>
            <a:srgbClr val="0B1F33">
              <a:alpha val="0"/>
            </a:srgbClr>
          </a:solidFill>
          <a:ln w="12700">
            <a:solidFill>
              <a:srgbClr val="25445E">
                <a:alpha val="55000"/>
              </a:srgbClr>
            </a:solidFill>
            <a:prstDash val="solid"/>
          </a:ln>
        </p:spPr>
        <p:txBody>
          <a:bodyPr/>
          <a:lstStyle/>
          <a:p>
            <a:endParaRPr lang="en-ZA"/>
          </a:p>
        </p:txBody>
      </p:sp>
      <p:sp>
        <p:nvSpPr>
          <p:cNvPr id="7" name="Shape 5"/>
          <p:cNvSpPr/>
          <p:nvPr/>
        </p:nvSpPr>
        <p:spPr>
          <a:xfrm rot="2400000">
            <a:off x="9107424" y="-758952"/>
            <a:ext cx="4114800" cy="4114800"/>
          </a:xfrm>
          <a:prstGeom prst="arc">
            <a:avLst/>
          </a:prstGeom>
          <a:solidFill>
            <a:srgbClr val="0B1F33">
              <a:alpha val="0"/>
            </a:srgbClr>
          </a:solidFill>
          <a:ln w="12700">
            <a:solidFill>
              <a:srgbClr val="25445E">
                <a:alpha val="55000"/>
              </a:srgbClr>
            </a:solidFill>
            <a:prstDash val="solid"/>
          </a:ln>
        </p:spPr>
        <p:txBody>
          <a:bodyPr/>
          <a:lstStyle/>
          <a:p>
            <a:endParaRPr lang="en-ZA"/>
          </a:p>
        </p:txBody>
      </p:sp>
      <p:sp>
        <p:nvSpPr>
          <p:cNvPr id="8" name="Shape 6"/>
          <p:cNvSpPr/>
          <p:nvPr/>
        </p:nvSpPr>
        <p:spPr>
          <a:xfrm rot="2400000">
            <a:off x="9326880" y="-685800"/>
            <a:ext cx="4114800" cy="4114800"/>
          </a:xfrm>
          <a:prstGeom prst="arc">
            <a:avLst/>
          </a:prstGeom>
          <a:solidFill>
            <a:srgbClr val="0B1F33">
              <a:alpha val="0"/>
            </a:srgbClr>
          </a:solidFill>
          <a:ln w="12700">
            <a:solidFill>
              <a:srgbClr val="25445E">
                <a:alpha val="55000"/>
              </a:srgbClr>
            </a:solidFill>
            <a:prstDash val="solid"/>
          </a:ln>
        </p:spPr>
        <p:txBody>
          <a:bodyPr/>
          <a:lstStyle/>
          <a:p>
            <a:endParaRPr lang="en-ZA"/>
          </a:p>
        </p:txBody>
      </p:sp>
      <p:sp>
        <p:nvSpPr>
          <p:cNvPr id="9" name="Shape 7"/>
          <p:cNvSpPr/>
          <p:nvPr/>
        </p:nvSpPr>
        <p:spPr>
          <a:xfrm rot="2400000">
            <a:off x="9546336" y="-612648"/>
            <a:ext cx="4114800" cy="4114800"/>
          </a:xfrm>
          <a:prstGeom prst="arc">
            <a:avLst/>
          </a:prstGeom>
          <a:solidFill>
            <a:srgbClr val="0B1F33">
              <a:alpha val="0"/>
            </a:srgbClr>
          </a:solidFill>
          <a:ln w="12700">
            <a:solidFill>
              <a:srgbClr val="25445E">
                <a:alpha val="55000"/>
              </a:srgbClr>
            </a:solidFill>
            <a:prstDash val="solid"/>
          </a:ln>
        </p:spPr>
        <p:txBody>
          <a:bodyPr/>
          <a:lstStyle/>
          <a:p>
            <a:endParaRPr lang="en-ZA"/>
          </a:p>
        </p:txBody>
      </p:sp>
      <p:sp>
        <p:nvSpPr>
          <p:cNvPr id="10" name="Shape 8"/>
          <p:cNvSpPr/>
          <p:nvPr/>
        </p:nvSpPr>
        <p:spPr>
          <a:xfrm rot="2400000">
            <a:off x="9765792" y="-539496"/>
            <a:ext cx="4114800" cy="4114800"/>
          </a:xfrm>
          <a:prstGeom prst="arc">
            <a:avLst/>
          </a:prstGeom>
          <a:solidFill>
            <a:srgbClr val="0B1F33">
              <a:alpha val="0"/>
            </a:srgbClr>
          </a:solidFill>
          <a:ln w="12700">
            <a:solidFill>
              <a:srgbClr val="25445E">
                <a:alpha val="55000"/>
              </a:srgbClr>
            </a:solidFill>
            <a:prstDash val="solid"/>
          </a:ln>
        </p:spPr>
        <p:txBody>
          <a:bodyPr/>
          <a:lstStyle/>
          <a:p>
            <a:endParaRPr lang="en-ZA"/>
          </a:p>
        </p:txBody>
      </p:sp>
      <p:sp>
        <p:nvSpPr>
          <p:cNvPr id="11" name="Shape 9"/>
          <p:cNvSpPr/>
          <p:nvPr/>
        </p:nvSpPr>
        <p:spPr>
          <a:xfrm>
            <a:off x="10607040" y="0"/>
            <a:ext cx="1581912" cy="6858000"/>
          </a:xfrm>
          <a:prstGeom prst="rect">
            <a:avLst/>
          </a:prstGeom>
          <a:solidFill>
            <a:srgbClr val="10324A">
              <a:alpha val="85000"/>
            </a:srgbClr>
          </a:solidFill>
          <a:ln w="12700">
            <a:solidFill>
              <a:srgbClr val="10324A">
                <a:alpha val="0"/>
              </a:srgbClr>
            </a:solidFill>
            <a:prstDash val="solid"/>
          </a:ln>
        </p:spPr>
        <p:txBody>
          <a:bodyPr/>
          <a:lstStyle/>
          <a:p>
            <a:endParaRPr lang="en-ZA"/>
          </a:p>
        </p:txBody>
      </p:sp>
      <p:sp>
        <p:nvSpPr>
          <p:cNvPr id="12" name="Shape 10"/>
          <p:cNvSpPr/>
          <p:nvPr/>
        </p:nvSpPr>
        <p:spPr>
          <a:xfrm>
            <a:off x="10561320" y="0"/>
            <a:ext cx="73152" cy="6858000"/>
          </a:xfrm>
          <a:prstGeom prst="rect">
            <a:avLst/>
          </a:prstGeom>
          <a:solidFill>
            <a:srgbClr val="00A7A5"/>
          </a:solidFill>
          <a:ln w="12700">
            <a:solidFill>
              <a:srgbClr val="00A7A5"/>
            </a:solidFill>
            <a:prstDash val="solid"/>
          </a:ln>
        </p:spPr>
        <p:txBody>
          <a:bodyPr/>
          <a:lstStyle/>
          <a:p>
            <a:endParaRPr lang="en-ZA"/>
          </a:p>
        </p:txBody>
      </p:sp>
      <p:sp>
        <p:nvSpPr>
          <p:cNvPr id="13" name="Shape 11"/>
          <p:cNvSpPr/>
          <p:nvPr/>
        </p:nvSpPr>
        <p:spPr>
          <a:xfrm>
            <a:off x="658368" y="502920"/>
            <a:ext cx="499262" cy="499262"/>
          </a:xfrm>
          <a:prstGeom prst="hexagon">
            <a:avLst/>
          </a:prstGeom>
          <a:solidFill>
            <a:srgbClr val="FFFFFF"/>
          </a:solidFill>
          <a:ln w="12700">
            <a:solidFill>
              <a:srgbClr val="FFFFFF"/>
            </a:solidFill>
            <a:prstDash val="solid"/>
          </a:ln>
        </p:spPr>
        <p:txBody>
          <a:bodyPr/>
          <a:lstStyle/>
          <a:p>
            <a:endParaRPr lang="en-ZA"/>
          </a:p>
        </p:txBody>
      </p:sp>
      <p:sp>
        <p:nvSpPr>
          <p:cNvPr id="14" name="Text 12"/>
          <p:cNvSpPr/>
          <p:nvPr/>
        </p:nvSpPr>
        <p:spPr>
          <a:xfrm>
            <a:off x="773582" y="579730"/>
            <a:ext cx="268834" cy="268834"/>
          </a:xfrm>
          <a:prstGeom prst="rect">
            <a:avLst/>
          </a:prstGeom>
          <a:noFill/>
          <a:ln/>
        </p:spPr>
        <p:txBody>
          <a:bodyPr wrap="square" lIns="0" tIns="0" rIns="0" bIns="0" rtlCol="0" anchor="ctr"/>
          <a:lstStyle/>
          <a:p>
            <a:pPr marL="0" indent="0" algn="ctr">
              <a:buNone/>
            </a:pPr>
            <a:r>
              <a:rPr lang="en-US" sz="1890" b="1" dirty="0">
                <a:solidFill>
                  <a:srgbClr val="0B1F33"/>
                </a:solidFill>
                <a:latin typeface="Aptos Display" pitchFamily="34" charset="0"/>
                <a:ea typeface="Aptos Display" pitchFamily="34" charset="-122"/>
                <a:cs typeface="Aptos Display" pitchFamily="34" charset="-120"/>
              </a:rPr>
              <a:t>N</a:t>
            </a:r>
            <a:endParaRPr lang="en-US" sz="1890" dirty="0"/>
          </a:p>
        </p:txBody>
      </p:sp>
      <p:sp>
        <p:nvSpPr>
          <p:cNvPr id="15" name="Text 13"/>
          <p:cNvSpPr/>
          <p:nvPr/>
        </p:nvSpPr>
        <p:spPr>
          <a:xfrm>
            <a:off x="1292047" y="579730"/>
            <a:ext cx="2160270" cy="268834"/>
          </a:xfrm>
          <a:prstGeom prst="rect">
            <a:avLst/>
          </a:prstGeom>
          <a:noFill/>
          <a:ln/>
        </p:spPr>
        <p:txBody>
          <a:bodyPr wrap="square" lIns="0" tIns="0" rIns="0" bIns="0" rtlCol="0" anchor="ctr">
            <a:normAutofit/>
          </a:bodyPr>
          <a:lstStyle/>
          <a:p>
            <a:pPr marL="0" indent="0">
              <a:buNone/>
            </a:pPr>
            <a:r>
              <a:rPr lang="en-US" sz="1680" b="1" dirty="0">
                <a:solidFill>
                  <a:srgbClr val="FFFFFF"/>
                </a:solidFill>
                <a:latin typeface="Aptos Display" pitchFamily="34" charset="0"/>
                <a:ea typeface="Aptos Display" pitchFamily="34" charset="-122"/>
                <a:cs typeface="Aptos Display" pitchFamily="34" charset="-120"/>
              </a:rPr>
              <a:t>NOVALEKRA</a:t>
            </a:r>
            <a:endParaRPr lang="en-US" sz="1680" dirty="0"/>
          </a:p>
        </p:txBody>
      </p:sp>
      <p:sp>
        <p:nvSpPr>
          <p:cNvPr id="16" name="Text 14"/>
          <p:cNvSpPr/>
          <p:nvPr/>
        </p:nvSpPr>
        <p:spPr>
          <a:xfrm>
            <a:off x="731520" y="1874520"/>
            <a:ext cx="6035040" cy="502920"/>
          </a:xfrm>
          <a:prstGeom prst="rect">
            <a:avLst/>
          </a:prstGeom>
          <a:noFill/>
          <a:ln/>
        </p:spPr>
        <p:txBody>
          <a:bodyPr wrap="square" lIns="0" tIns="0" rIns="0" bIns="0" rtlCol="0" anchor="ctr">
            <a:normAutofit/>
          </a:bodyPr>
          <a:lstStyle/>
          <a:p>
            <a:pPr marL="0" indent="0">
              <a:buNone/>
            </a:pPr>
            <a:r>
              <a:rPr lang="en-US" sz="3400" b="1" dirty="0">
                <a:solidFill>
                  <a:srgbClr val="FFFFFF"/>
                </a:solidFill>
                <a:latin typeface="Aptos Display" pitchFamily="34" charset="0"/>
                <a:ea typeface="Aptos Display" pitchFamily="34" charset="-122"/>
                <a:cs typeface="Aptos Display" pitchFamily="34" charset="-120"/>
              </a:rPr>
              <a:t>Partner with Novalekra</a:t>
            </a:r>
            <a:endParaRPr lang="en-US" sz="3400" dirty="0"/>
          </a:p>
        </p:txBody>
      </p:sp>
      <p:sp>
        <p:nvSpPr>
          <p:cNvPr id="17" name="Text 15"/>
          <p:cNvSpPr/>
          <p:nvPr/>
        </p:nvSpPr>
        <p:spPr>
          <a:xfrm>
            <a:off x="749808" y="2606040"/>
            <a:ext cx="5897880" cy="749808"/>
          </a:xfrm>
          <a:prstGeom prst="rect">
            <a:avLst/>
          </a:prstGeom>
          <a:noFill/>
          <a:ln/>
        </p:spPr>
        <p:txBody>
          <a:bodyPr wrap="square" lIns="0" tIns="0" rIns="0" bIns="0" rtlCol="0" anchor="ctr">
            <a:normAutofit/>
          </a:bodyPr>
          <a:lstStyle/>
          <a:p>
            <a:pPr marL="0" indent="0">
              <a:buNone/>
            </a:pPr>
            <a:r>
              <a:rPr lang="en-US" sz="1700" dirty="0">
                <a:solidFill>
                  <a:srgbClr val="D9E3EC"/>
                </a:solidFill>
              </a:rPr>
              <a:t>Engineering consulting that helps industry design better, troubleshoot faster, improve continuously and scale with confidence.</a:t>
            </a:r>
            <a:endParaRPr lang="en-US" sz="1700" dirty="0"/>
          </a:p>
        </p:txBody>
      </p:sp>
      <p:sp>
        <p:nvSpPr>
          <p:cNvPr id="18" name="Shape 16"/>
          <p:cNvSpPr/>
          <p:nvPr/>
        </p:nvSpPr>
        <p:spPr>
          <a:xfrm>
            <a:off x="777240" y="3977640"/>
            <a:ext cx="5303520" cy="822960"/>
          </a:xfrm>
          <a:prstGeom prst="roundRect">
            <a:avLst>
              <a:gd name="adj" fmla="val 8889"/>
            </a:avLst>
          </a:prstGeom>
          <a:solidFill>
            <a:srgbClr val="143A55"/>
          </a:solidFill>
          <a:ln w="12700">
            <a:solidFill>
              <a:srgbClr val="2B5875"/>
            </a:solidFill>
            <a:prstDash val="solid"/>
          </a:ln>
        </p:spPr>
        <p:txBody>
          <a:bodyPr/>
          <a:lstStyle/>
          <a:p>
            <a:endParaRPr lang="en-ZA"/>
          </a:p>
        </p:txBody>
      </p:sp>
      <p:sp>
        <p:nvSpPr>
          <p:cNvPr id="19" name="Text 17"/>
          <p:cNvSpPr/>
          <p:nvPr/>
        </p:nvSpPr>
        <p:spPr>
          <a:xfrm>
            <a:off x="1051560" y="4187952"/>
            <a:ext cx="1280160" cy="109728"/>
          </a:xfrm>
          <a:prstGeom prst="rect">
            <a:avLst/>
          </a:prstGeom>
          <a:noFill/>
          <a:ln/>
        </p:spPr>
        <p:txBody>
          <a:bodyPr wrap="square" lIns="0" tIns="0" rIns="0" bIns="0" rtlCol="0" anchor="ctr"/>
          <a:lstStyle/>
          <a:p>
            <a:pPr marL="0" indent="0">
              <a:buNone/>
            </a:pPr>
            <a:r>
              <a:rPr lang="en-US" sz="900" b="1" dirty="0">
                <a:solidFill>
                  <a:srgbClr val="00A7A5"/>
                </a:solidFill>
              </a:rPr>
              <a:t>Contact details</a:t>
            </a:r>
            <a:endParaRPr lang="en-US" sz="900" dirty="0"/>
          </a:p>
        </p:txBody>
      </p:sp>
      <p:sp>
        <p:nvSpPr>
          <p:cNvPr id="20" name="Text 18"/>
          <p:cNvSpPr/>
          <p:nvPr/>
        </p:nvSpPr>
        <p:spPr>
          <a:xfrm>
            <a:off x="1051560" y="4480560"/>
            <a:ext cx="4663440" cy="137160"/>
          </a:xfrm>
          <a:prstGeom prst="rect">
            <a:avLst/>
          </a:prstGeom>
          <a:noFill/>
          <a:ln/>
        </p:spPr>
        <p:txBody>
          <a:bodyPr wrap="square" lIns="0" tIns="0" rIns="0" bIns="0" rtlCol="0" anchor="ctr">
            <a:normAutofit lnSpcReduction="10000"/>
          </a:bodyPr>
          <a:lstStyle/>
          <a:p>
            <a:pPr marL="0" indent="0">
              <a:buNone/>
            </a:pPr>
            <a:r>
              <a:rPr lang="en-US" sz="950" dirty="0">
                <a:solidFill>
                  <a:srgbClr val="FFFFFF"/>
                </a:solidFill>
              </a:rPr>
              <a:t>Email: Rlekalakala@live.com   |   Phone: 061 545 3439  </a:t>
            </a:r>
            <a:endParaRPr lang="en-US" sz="950" dirty="0"/>
          </a:p>
        </p:txBody>
      </p:sp>
      <p:sp>
        <p:nvSpPr>
          <p:cNvPr id="21" name="Text 19"/>
          <p:cNvSpPr/>
          <p:nvPr/>
        </p:nvSpPr>
        <p:spPr>
          <a:xfrm>
            <a:off x="749808" y="5623560"/>
            <a:ext cx="1828800" cy="274320"/>
          </a:xfrm>
          <a:prstGeom prst="rect">
            <a:avLst/>
          </a:prstGeom>
          <a:noFill/>
          <a:ln/>
        </p:spPr>
        <p:txBody>
          <a:bodyPr wrap="square" lIns="0" tIns="0" rIns="0" bIns="0" rtlCol="0" anchor="ctr"/>
          <a:lstStyle/>
          <a:p>
            <a:pPr marL="0" indent="0">
              <a:buNone/>
            </a:pPr>
            <a:r>
              <a:rPr lang="en-US" sz="1800" b="1" dirty="0">
                <a:solidFill>
                  <a:srgbClr val="F2B84B"/>
                </a:solidFill>
              </a:rPr>
              <a:t>Thank you</a:t>
            </a:r>
            <a:endParaRPr lang="en-US" sz="1800" dirty="0"/>
          </a:p>
        </p:txBody>
      </p:sp>
      <p:sp>
        <p:nvSpPr>
          <p:cNvPr id="22" name="Shape 20"/>
          <p:cNvSpPr/>
          <p:nvPr/>
        </p:nvSpPr>
        <p:spPr>
          <a:xfrm rot="2700000">
            <a:off x="7543800" y="1371600"/>
            <a:ext cx="2834640" cy="2834640"/>
          </a:xfrm>
          <a:prstGeom prst="roundRect">
            <a:avLst>
              <a:gd name="adj" fmla="val 4839"/>
            </a:avLst>
          </a:prstGeom>
          <a:solidFill>
            <a:srgbClr val="143A55"/>
          </a:solidFill>
          <a:ln w="12700">
            <a:solidFill>
              <a:srgbClr val="2B5875"/>
            </a:solidFill>
            <a:prstDash val="solid"/>
          </a:ln>
        </p:spPr>
        <p:txBody>
          <a:bodyPr/>
          <a:lstStyle/>
          <a:p>
            <a:endParaRPr lang="en-ZA"/>
          </a:p>
        </p:txBody>
      </p:sp>
      <p:sp>
        <p:nvSpPr>
          <p:cNvPr id="23" name="Shape 21"/>
          <p:cNvSpPr/>
          <p:nvPr/>
        </p:nvSpPr>
        <p:spPr>
          <a:xfrm>
            <a:off x="8339328" y="2011680"/>
            <a:ext cx="1234440" cy="1234440"/>
          </a:xfrm>
          <a:prstGeom prst="hexagon">
            <a:avLst/>
          </a:prstGeom>
          <a:solidFill>
            <a:srgbClr val="00A7A5"/>
          </a:solidFill>
          <a:ln w="12700">
            <a:solidFill>
              <a:srgbClr val="00A7A5"/>
            </a:solidFill>
            <a:prstDash val="solid"/>
          </a:ln>
        </p:spPr>
        <p:txBody>
          <a:bodyPr/>
          <a:lstStyle/>
          <a:p>
            <a:endParaRPr lang="en-ZA"/>
          </a:p>
        </p:txBody>
      </p:sp>
      <p:sp>
        <p:nvSpPr>
          <p:cNvPr id="24" name="Text 22"/>
          <p:cNvSpPr/>
          <p:nvPr/>
        </p:nvSpPr>
        <p:spPr>
          <a:xfrm>
            <a:off x="8686800" y="2350008"/>
            <a:ext cx="548640" cy="320040"/>
          </a:xfrm>
          <a:prstGeom prst="rect">
            <a:avLst/>
          </a:prstGeom>
          <a:noFill/>
          <a:ln/>
        </p:spPr>
        <p:txBody>
          <a:bodyPr wrap="square" lIns="0" tIns="0" rIns="0" bIns="0" rtlCol="0" anchor="ctr"/>
          <a:lstStyle/>
          <a:p>
            <a:pPr marL="0" indent="0" algn="ctr">
              <a:buNone/>
            </a:pPr>
            <a:r>
              <a:rPr lang="en-US" sz="3000" b="1" dirty="0">
                <a:solidFill>
                  <a:srgbClr val="FFFFFF"/>
                </a:solidFill>
                <a:latin typeface="Aptos Display" pitchFamily="34" charset="0"/>
                <a:ea typeface="Aptos Display" pitchFamily="34" charset="-122"/>
                <a:cs typeface="Aptos Display" pitchFamily="34" charset="-120"/>
              </a:rPr>
              <a:t>N</a:t>
            </a:r>
            <a:endParaRPr lang="en-US" sz="3000" dirty="0"/>
          </a:p>
        </p:txBody>
      </p:sp>
      <p:sp>
        <p:nvSpPr>
          <p:cNvPr id="25" name="Text 23"/>
          <p:cNvSpPr/>
          <p:nvPr/>
        </p:nvSpPr>
        <p:spPr>
          <a:xfrm>
            <a:off x="7635240" y="4498848"/>
            <a:ext cx="2926080" cy="182880"/>
          </a:xfrm>
          <a:prstGeom prst="rect">
            <a:avLst/>
          </a:prstGeom>
          <a:noFill/>
          <a:ln/>
        </p:spPr>
        <p:txBody>
          <a:bodyPr wrap="square" lIns="0" tIns="0" rIns="0" bIns="0" rtlCol="0" anchor="ctr"/>
          <a:lstStyle/>
          <a:p>
            <a:pPr marL="0" indent="0" algn="ctr">
              <a:buNone/>
            </a:pPr>
            <a:r>
              <a:rPr lang="en-US" sz="1100" b="1" dirty="0">
                <a:solidFill>
                  <a:srgbClr val="FFFFFF"/>
                </a:solidFill>
              </a:rPr>
              <a:t>Design • Improve • Scale</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rot="2400000">
            <a:off x="8229600" y="-105156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3" name="Shape 1"/>
          <p:cNvSpPr/>
          <p:nvPr/>
        </p:nvSpPr>
        <p:spPr>
          <a:xfrm rot="2400000">
            <a:off x="8449056" y="-97840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4" name="Shape 2"/>
          <p:cNvSpPr/>
          <p:nvPr/>
        </p:nvSpPr>
        <p:spPr>
          <a:xfrm rot="2400000">
            <a:off x="8668512" y="-90525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5" name="Shape 3"/>
          <p:cNvSpPr/>
          <p:nvPr/>
        </p:nvSpPr>
        <p:spPr>
          <a:xfrm rot="2400000">
            <a:off x="8887968" y="-832104"/>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6" name="Shape 4"/>
          <p:cNvSpPr/>
          <p:nvPr/>
        </p:nvSpPr>
        <p:spPr>
          <a:xfrm rot="2400000">
            <a:off x="9107424" y="-758952"/>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7" name="Shape 5"/>
          <p:cNvSpPr/>
          <p:nvPr/>
        </p:nvSpPr>
        <p:spPr>
          <a:xfrm rot="2400000">
            <a:off x="9326880" y="-68580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8" name="Shape 6"/>
          <p:cNvSpPr/>
          <p:nvPr/>
        </p:nvSpPr>
        <p:spPr>
          <a:xfrm rot="2400000">
            <a:off x="9546336" y="-61264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9" name="Shape 7"/>
          <p:cNvSpPr/>
          <p:nvPr/>
        </p:nvSpPr>
        <p:spPr>
          <a:xfrm rot="2400000">
            <a:off x="9765792" y="-53949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10" name="Shape 8"/>
          <p:cNvSpPr/>
          <p:nvPr/>
        </p:nvSpPr>
        <p:spPr>
          <a:xfrm>
            <a:off x="10607040" y="0"/>
            <a:ext cx="1581912" cy="6858000"/>
          </a:xfrm>
          <a:prstGeom prst="rect">
            <a:avLst/>
          </a:prstGeom>
          <a:solidFill>
            <a:srgbClr val="EEF3F8"/>
          </a:solidFill>
          <a:ln w="12700">
            <a:solidFill>
              <a:srgbClr val="EEF3F8">
                <a:alpha val="0"/>
              </a:srgbClr>
            </a:solidFill>
            <a:prstDash val="solid"/>
          </a:ln>
        </p:spPr>
        <p:txBody>
          <a:bodyPr/>
          <a:lstStyle/>
          <a:p>
            <a:endParaRPr lang="en-ZA"/>
          </a:p>
        </p:txBody>
      </p:sp>
      <p:sp>
        <p:nvSpPr>
          <p:cNvPr id="11" name="Shape 9"/>
          <p:cNvSpPr/>
          <p:nvPr/>
        </p:nvSpPr>
        <p:spPr>
          <a:xfrm>
            <a:off x="10561320" y="0"/>
            <a:ext cx="73152" cy="6858000"/>
          </a:xfrm>
          <a:prstGeom prst="rect">
            <a:avLst/>
          </a:prstGeom>
          <a:solidFill>
            <a:srgbClr val="00A7A5"/>
          </a:solidFill>
          <a:ln w="12700">
            <a:solidFill>
              <a:srgbClr val="00A7A5"/>
            </a:solidFill>
            <a:prstDash val="solid"/>
          </a:ln>
        </p:spPr>
        <p:txBody>
          <a:bodyPr/>
          <a:lstStyle/>
          <a:p>
            <a:endParaRPr lang="en-ZA"/>
          </a:p>
        </p:txBody>
      </p:sp>
      <p:sp>
        <p:nvSpPr>
          <p:cNvPr id="12" name="Text 10"/>
          <p:cNvSpPr/>
          <p:nvPr/>
        </p:nvSpPr>
        <p:spPr>
          <a:xfrm>
            <a:off x="594360" y="411480"/>
            <a:ext cx="7863840" cy="411480"/>
          </a:xfrm>
          <a:prstGeom prst="rect">
            <a:avLst/>
          </a:prstGeom>
          <a:noFill/>
          <a:ln/>
        </p:spPr>
        <p:txBody>
          <a:bodyPr wrap="square" lIns="0" tIns="0" rIns="0" bIns="0" rtlCol="0" anchor="ctr">
            <a:normAutofit/>
          </a:bodyPr>
          <a:lstStyle/>
          <a:p>
            <a:pPr marL="0" indent="0">
              <a:buNone/>
            </a:pPr>
            <a:r>
              <a:rPr lang="en-US" sz="2800" b="1" dirty="0">
                <a:solidFill>
                  <a:srgbClr val="0B1F33"/>
                </a:solidFill>
                <a:latin typeface="Aptos Display" pitchFamily="34" charset="0"/>
                <a:ea typeface="Aptos Display" pitchFamily="34" charset="-122"/>
                <a:cs typeface="Aptos Display" pitchFamily="34" charset="-120"/>
              </a:rPr>
              <a:t>Company Snapshot</a:t>
            </a:r>
            <a:endParaRPr lang="en-US" sz="2800" dirty="0"/>
          </a:p>
        </p:txBody>
      </p:sp>
      <p:sp>
        <p:nvSpPr>
          <p:cNvPr id="13" name="Shape 11"/>
          <p:cNvSpPr/>
          <p:nvPr/>
        </p:nvSpPr>
        <p:spPr>
          <a:xfrm>
            <a:off x="594360" y="896112"/>
            <a:ext cx="960120" cy="64008"/>
          </a:xfrm>
          <a:prstGeom prst="rect">
            <a:avLst/>
          </a:prstGeom>
          <a:solidFill>
            <a:srgbClr val="00A7A5"/>
          </a:solidFill>
          <a:ln w="12700">
            <a:solidFill>
              <a:srgbClr val="00A7A5"/>
            </a:solidFill>
            <a:prstDash val="solid"/>
          </a:ln>
        </p:spPr>
        <p:txBody>
          <a:bodyPr/>
          <a:lstStyle/>
          <a:p>
            <a:endParaRPr lang="en-ZA"/>
          </a:p>
        </p:txBody>
      </p:sp>
      <p:sp>
        <p:nvSpPr>
          <p:cNvPr id="14" name="Text 12"/>
          <p:cNvSpPr/>
          <p:nvPr/>
        </p:nvSpPr>
        <p:spPr>
          <a:xfrm>
            <a:off x="594360" y="1033272"/>
            <a:ext cx="8412480" cy="292608"/>
          </a:xfrm>
          <a:prstGeom prst="rect">
            <a:avLst/>
          </a:prstGeom>
          <a:noFill/>
          <a:ln/>
        </p:spPr>
        <p:txBody>
          <a:bodyPr wrap="square" lIns="0" tIns="0" rIns="0" bIns="0" rtlCol="0" anchor="ctr">
            <a:normAutofit/>
          </a:bodyPr>
          <a:lstStyle/>
          <a:p>
            <a:pPr marL="0" indent="0">
              <a:buNone/>
            </a:pPr>
            <a:r>
              <a:rPr lang="en-US" sz="1250" dirty="0">
                <a:solidFill>
                  <a:srgbClr val="5E6C78"/>
                </a:solidFill>
              </a:rPr>
              <a:t>A focused engineering partner for complex industrial and innovation challenges.</a:t>
            </a:r>
            <a:endParaRPr lang="en-US" sz="1250" dirty="0"/>
          </a:p>
        </p:txBody>
      </p:sp>
      <p:sp>
        <p:nvSpPr>
          <p:cNvPr id="15" name="Shape 13"/>
          <p:cNvSpPr/>
          <p:nvPr/>
        </p:nvSpPr>
        <p:spPr>
          <a:xfrm>
            <a:off x="685800" y="1600200"/>
            <a:ext cx="2743200" cy="1234440"/>
          </a:xfrm>
          <a:prstGeom prst="roundRect">
            <a:avLst>
              <a:gd name="adj" fmla="val 5926"/>
            </a:avLst>
          </a:prstGeom>
          <a:solidFill>
            <a:srgbClr val="FFFFFF"/>
          </a:solidFill>
          <a:ln w="12700">
            <a:solidFill>
              <a:srgbClr val="DCE6EE"/>
            </a:solidFill>
            <a:prstDash val="solid"/>
          </a:ln>
        </p:spPr>
        <p:txBody>
          <a:bodyPr/>
          <a:lstStyle/>
          <a:p>
            <a:endParaRPr lang="en-ZA"/>
          </a:p>
        </p:txBody>
      </p:sp>
      <p:sp>
        <p:nvSpPr>
          <p:cNvPr id="16" name="Shape 14"/>
          <p:cNvSpPr/>
          <p:nvPr/>
        </p:nvSpPr>
        <p:spPr>
          <a:xfrm>
            <a:off x="685800" y="1600200"/>
            <a:ext cx="73152" cy="1234440"/>
          </a:xfrm>
          <a:prstGeom prst="rect">
            <a:avLst/>
          </a:prstGeom>
          <a:solidFill>
            <a:srgbClr val="00A7A5"/>
          </a:solidFill>
          <a:ln w="12700">
            <a:solidFill>
              <a:srgbClr val="00A7A5"/>
            </a:solidFill>
            <a:prstDash val="solid"/>
          </a:ln>
        </p:spPr>
        <p:txBody>
          <a:bodyPr/>
          <a:lstStyle/>
          <a:p>
            <a:endParaRPr lang="en-ZA"/>
          </a:p>
        </p:txBody>
      </p:sp>
      <p:sp>
        <p:nvSpPr>
          <p:cNvPr id="17" name="Shape 15"/>
          <p:cNvSpPr/>
          <p:nvPr/>
        </p:nvSpPr>
        <p:spPr>
          <a:xfrm>
            <a:off x="914400" y="1828800"/>
            <a:ext cx="411480" cy="411480"/>
          </a:xfrm>
          <a:prstGeom prst="ellipse">
            <a:avLst/>
          </a:prstGeom>
          <a:solidFill>
            <a:srgbClr val="00A7A5">
              <a:alpha val="88000"/>
            </a:srgbClr>
          </a:solidFill>
          <a:ln w="12700">
            <a:solidFill>
              <a:srgbClr val="00A7A5">
                <a:alpha val="0"/>
              </a:srgbClr>
            </a:solidFill>
            <a:prstDash val="solid"/>
          </a:ln>
        </p:spPr>
        <p:txBody>
          <a:bodyPr/>
          <a:lstStyle/>
          <a:p>
            <a:endParaRPr lang="en-ZA"/>
          </a:p>
        </p:txBody>
      </p:sp>
      <p:sp>
        <p:nvSpPr>
          <p:cNvPr id="18" name="Text 16"/>
          <p:cNvSpPr/>
          <p:nvPr/>
        </p:nvSpPr>
        <p:spPr>
          <a:xfrm>
            <a:off x="978408" y="1901952"/>
            <a:ext cx="283464" cy="146304"/>
          </a:xfrm>
          <a:prstGeom prst="rect">
            <a:avLst/>
          </a:prstGeom>
          <a:noFill/>
          <a:ln/>
        </p:spPr>
        <p:txBody>
          <a:bodyPr wrap="square" lIns="0" tIns="0" rIns="0" bIns="0" rtlCol="0" anchor="ctr"/>
          <a:lstStyle/>
          <a:p>
            <a:pPr marL="0" indent="0" algn="ctr">
              <a:buNone/>
            </a:pPr>
            <a:r>
              <a:rPr lang="en-US" sz="900" b="1" dirty="0">
                <a:solidFill>
                  <a:srgbClr val="00A7A5"/>
                </a:solidFill>
              </a:rPr>
              <a:t>01</a:t>
            </a:r>
            <a:endParaRPr lang="en-US" sz="900" dirty="0"/>
          </a:p>
        </p:txBody>
      </p:sp>
      <p:sp>
        <p:nvSpPr>
          <p:cNvPr id="19" name="Text 17"/>
          <p:cNvSpPr/>
          <p:nvPr/>
        </p:nvSpPr>
        <p:spPr>
          <a:xfrm>
            <a:off x="1435608" y="1828800"/>
            <a:ext cx="1783080" cy="246888"/>
          </a:xfrm>
          <a:prstGeom prst="rect">
            <a:avLst/>
          </a:prstGeom>
          <a:noFill/>
          <a:ln/>
        </p:spPr>
        <p:txBody>
          <a:bodyPr wrap="square" lIns="0" tIns="0" rIns="0" bIns="0" rtlCol="0" anchor="ctr">
            <a:normAutofit/>
          </a:bodyPr>
          <a:lstStyle/>
          <a:p>
            <a:pPr marL="0" indent="0">
              <a:buNone/>
            </a:pPr>
            <a:r>
              <a:rPr lang="en-US" sz="1450" b="1" dirty="0">
                <a:solidFill>
                  <a:srgbClr val="0B1F33"/>
                </a:solidFill>
              </a:rPr>
              <a:t>Who we are</a:t>
            </a:r>
            <a:endParaRPr lang="en-US" sz="1450" dirty="0"/>
          </a:p>
        </p:txBody>
      </p:sp>
      <p:sp>
        <p:nvSpPr>
          <p:cNvPr id="20" name="Text 18"/>
          <p:cNvSpPr/>
          <p:nvPr/>
        </p:nvSpPr>
        <p:spPr>
          <a:xfrm>
            <a:off x="1435608" y="2167128"/>
            <a:ext cx="1783080" cy="457200"/>
          </a:xfrm>
          <a:prstGeom prst="rect">
            <a:avLst/>
          </a:prstGeom>
          <a:noFill/>
          <a:ln/>
        </p:spPr>
        <p:txBody>
          <a:bodyPr wrap="square" lIns="254" tIns="254" rIns="254" bIns="254" rtlCol="0" anchor="t">
            <a:normAutofit/>
          </a:bodyPr>
          <a:lstStyle/>
          <a:p>
            <a:pPr marL="0" indent="0">
              <a:buNone/>
            </a:pPr>
            <a:r>
              <a:rPr lang="en-US" sz="980" dirty="0">
                <a:solidFill>
                  <a:srgbClr val="1F2D3A"/>
                </a:solidFill>
              </a:rPr>
              <a:t>A multidisciplinary engineering consulting company specialising in chemical engineering, materials engineering, process improvement and technical strategy.</a:t>
            </a:r>
            <a:endParaRPr lang="en-US" sz="980" dirty="0"/>
          </a:p>
        </p:txBody>
      </p:sp>
      <p:sp>
        <p:nvSpPr>
          <p:cNvPr id="21" name="Shape 19"/>
          <p:cNvSpPr/>
          <p:nvPr/>
        </p:nvSpPr>
        <p:spPr>
          <a:xfrm>
            <a:off x="3611880" y="1600200"/>
            <a:ext cx="2743200" cy="1234440"/>
          </a:xfrm>
          <a:prstGeom prst="roundRect">
            <a:avLst>
              <a:gd name="adj" fmla="val 5926"/>
            </a:avLst>
          </a:prstGeom>
          <a:solidFill>
            <a:srgbClr val="FFFFFF"/>
          </a:solidFill>
          <a:ln w="12700">
            <a:solidFill>
              <a:srgbClr val="DCE6EE"/>
            </a:solidFill>
            <a:prstDash val="solid"/>
          </a:ln>
        </p:spPr>
        <p:txBody>
          <a:bodyPr/>
          <a:lstStyle/>
          <a:p>
            <a:endParaRPr lang="en-ZA"/>
          </a:p>
        </p:txBody>
      </p:sp>
      <p:sp>
        <p:nvSpPr>
          <p:cNvPr id="22" name="Shape 20"/>
          <p:cNvSpPr/>
          <p:nvPr/>
        </p:nvSpPr>
        <p:spPr>
          <a:xfrm>
            <a:off x="3611880" y="1600200"/>
            <a:ext cx="73152" cy="1234440"/>
          </a:xfrm>
          <a:prstGeom prst="rect">
            <a:avLst/>
          </a:prstGeom>
          <a:solidFill>
            <a:srgbClr val="F2B84B"/>
          </a:solidFill>
          <a:ln w="12700">
            <a:solidFill>
              <a:srgbClr val="F2B84B"/>
            </a:solidFill>
            <a:prstDash val="solid"/>
          </a:ln>
        </p:spPr>
        <p:txBody>
          <a:bodyPr/>
          <a:lstStyle/>
          <a:p>
            <a:endParaRPr lang="en-ZA"/>
          </a:p>
        </p:txBody>
      </p:sp>
      <p:sp>
        <p:nvSpPr>
          <p:cNvPr id="23" name="Shape 21"/>
          <p:cNvSpPr/>
          <p:nvPr/>
        </p:nvSpPr>
        <p:spPr>
          <a:xfrm>
            <a:off x="3840480" y="1828800"/>
            <a:ext cx="411480" cy="411480"/>
          </a:xfrm>
          <a:prstGeom prst="ellipse">
            <a:avLst/>
          </a:prstGeom>
          <a:solidFill>
            <a:srgbClr val="F2B84B">
              <a:alpha val="88000"/>
            </a:srgbClr>
          </a:solidFill>
          <a:ln w="12700">
            <a:solidFill>
              <a:srgbClr val="F2B84B">
                <a:alpha val="0"/>
              </a:srgbClr>
            </a:solidFill>
            <a:prstDash val="solid"/>
          </a:ln>
        </p:spPr>
        <p:txBody>
          <a:bodyPr/>
          <a:lstStyle/>
          <a:p>
            <a:endParaRPr lang="en-ZA"/>
          </a:p>
        </p:txBody>
      </p:sp>
      <p:sp>
        <p:nvSpPr>
          <p:cNvPr id="24" name="Text 22"/>
          <p:cNvSpPr/>
          <p:nvPr/>
        </p:nvSpPr>
        <p:spPr>
          <a:xfrm>
            <a:off x="3904488" y="1901952"/>
            <a:ext cx="283464" cy="146304"/>
          </a:xfrm>
          <a:prstGeom prst="rect">
            <a:avLst/>
          </a:prstGeom>
          <a:noFill/>
          <a:ln/>
        </p:spPr>
        <p:txBody>
          <a:bodyPr wrap="square" lIns="0" tIns="0" rIns="0" bIns="0" rtlCol="0" anchor="ctr"/>
          <a:lstStyle/>
          <a:p>
            <a:pPr marL="0" indent="0" algn="ctr">
              <a:buNone/>
            </a:pPr>
            <a:r>
              <a:rPr lang="en-US" sz="900" b="1" dirty="0">
                <a:solidFill>
                  <a:srgbClr val="F2B84B"/>
                </a:solidFill>
              </a:rPr>
              <a:t>02</a:t>
            </a:r>
            <a:endParaRPr lang="en-US" sz="900" dirty="0"/>
          </a:p>
        </p:txBody>
      </p:sp>
      <p:sp>
        <p:nvSpPr>
          <p:cNvPr id="25" name="Text 23"/>
          <p:cNvSpPr/>
          <p:nvPr/>
        </p:nvSpPr>
        <p:spPr>
          <a:xfrm>
            <a:off x="4361688" y="1828800"/>
            <a:ext cx="1783080" cy="246888"/>
          </a:xfrm>
          <a:prstGeom prst="rect">
            <a:avLst/>
          </a:prstGeom>
          <a:noFill/>
          <a:ln/>
        </p:spPr>
        <p:txBody>
          <a:bodyPr wrap="square" lIns="0" tIns="0" rIns="0" bIns="0" rtlCol="0" anchor="ctr">
            <a:normAutofit/>
          </a:bodyPr>
          <a:lstStyle/>
          <a:p>
            <a:pPr marL="0" indent="0">
              <a:buNone/>
            </a:pPr>
            <a:r>
              <a:rPr lang="en-US" sz="1450" b="1" dirty="0">
                <a:solidFill>
                  <a:srgbClr val="0B1F33"/>
                </a:solidFill>
              </a:rPr>
              <a:t>What we deliver</a:t>
            </a:r>
            <a:endParaRPr lang="en-US" sz="1450" dirty="0"/>
          </a:p>
        </p:txBody>
      </p:sp>
      <p:sp>
        <p:nvSpPr>
          <p:cNvPr id="26" name="Text 24"/>
          <p:cNvSpPr/>
          <p:nvPr/>
        </p:nvSpPr>
        <p:spPr>
          <a:xfrm>
            <a:off x="4361688" y="2167128"/>
            <a:ext cx="1783080" cy="457200"/>
          </a:xfrm>
          <a:prstGeom prst="rect">
            <a:avLst/>
          </a:prstGeom>
          <a:noFill/>
          <a:ln/>
        </p:spPr>
        <p:txBody>
          <a:bodyPr wrap="square" lIns="254" tIns="254" rIns="254" bIns="254" rtlCol="0" anchor="t">
            <a:normAutofit/>
          </a:bodyPr>
          <a:lstStyle/>
          <a:p>
            <a:pPr marL="0" indent="0">
              <a:buNone/>
            </a:pPr>
            <a:r>
              <a:rPr lang="en-US" sz="980" dirty="0">
                <a:solidFill>
                  <a:srgbClr val="1F2D3A"/>
                </a:solidFill>
              </a:rPr>
              <a:t>Practical, data-led solutions for production, product, process, quality, compliance and innovation challenges.</a:t>
            </a:r>
            <a:endParaRPr lang="en-US" sz="980" dirty="0"/>
          </a:p>
        </p:txBody>
      </p:sp>
      <p:sp>
        <p:nvSpPr>
          <p:cNvPr id="27" name="Shape 25"/>
          <p:cNvSpPr/>
          <p:nvPr/>
        </p:nvSpPr>
        <p:spPr>
          <a:xfrm>
            <a:off x="6537960" y="1600200"/>
            <a:ext cx="2743200" cy="1234440"/>
          </a:xfrm>
          <a:prstGeom prst="roundRect">
            <a:avLst>
              <a:gd name="adj" fmla="val 5926"/>
            </a:avLst>
          </a:prstGeom>
          <a:solidFill>
            <a:srgbClr val="FFFFFF"/>
          </a:solidFill>
          <a:ln w="12700">
            <a:solidFill>
              <a:srgbClr val="DCE6EE"/>
            </a:solidFill>
            <a:prstDash val="solid"/>
          </a:ln>
        </p:spPr>
        <p:txBody>
          <a:bodyPr/>
          <a:lstStyle/>
          <a:p>
            <a:endParaRPr lang="en-ZA"/>
          </a:p>
        </p:txBody>
      </p:sp>
      <p:sp>
        <p:nvSpPr>
          <p:cNvPr id="28" name="Shape 26"/>
          <p:cNvSpPr/>
          <p:nvPr/>
        </p:nvSpPr>
        <p:spPr>
          <a:xfrm>
            <a:off x="6537960" y="1600200"/>
            <a:ext cx="73152" cy="1234440"/>
          </a:xfrm>
          <a:prstGeom prst="rect">
            <a:avLst/>
          </a:prstGeom>
          <a:solidFill>
            <a:srgbClr val="123C69"/>
          </a:solidFill>
          <a:ln w="12700">
            <a:solidFill>
              <a:srgbClr val="123C69"/>
            </a:solidFill>
            <a:prstDash val="solid"/>
          </a:ln>
        </p:spPr>
        <p:txBody>
          <a:bodyPr/>
          <a:lstStyle/>
          <a:p>
            <a:endParaRPr lang="en-ZA"/>
          </a:p>
        </p:txBody>
      </p:sp>
      <p:sp>
        <p:nvSpPr>
          <p:cNvPr id="29" name="Shape 27"/>
          <p:cNvSpPr/>
          <p:nvPr/>
        </p:nvSpPr>
        <p:spPr>
          <a:xfrm>
            <a:off x="6766560" y="1828800"/>
            <a:ext cx="411480" cy="411480"/>
          </a:xfrm>
          <a:prstGeom prst="ellipse">
            <a:avLst/>
          </a:prstGeom>
          <a:solidFill>
            <a:srgbClr val="123C69">
              <a:alpha val="88000"/>
            </a:srgbClr>
          </a:solidFill>
          <a:ln w="12700">
            <a:solidFill>
              <a:srgbClr val="123C69">
                <a:alpha val="0"/>
              </a:srgbClr>
            </a:solidFill>
            <a:prstDash val="solid"/>
          </a:ln>
        </p:spPr>
        <p:txBody>
          <a:bodyPr/>
          <a:lstStyle/>
          <a:p>
            <a:endParaRPr lang="en-ZA"/>
          </a:p>
        </p:txBody>
      </p:sp>
      <p:sp>
        <p:nvSpPr>
          <p:cNvPr id="30" name="Text 28"/>
          <p:cNvSpPr/>
          <p:nvPr/>
        </p:nvSpPr>
        <p:spPr>
          <a:xfrm>
            <a:off x="6830568" y="1901952"/>
            <a:ext cx="283464" cy="146304"/>
          </a:xfrm>
          <a:prstGeom prst="rect">
            <a:avLst/>
          </a:prstGeom>
          <a:noFill/>
          <a:ln/>
        </p:spPr>
        <p:txBody>
          <a:bodyPr wrap="square" lIns="0" tIns="0" rIns="0" bIns="0" rtlCol="0" anchor="ctr"/>
          <a:lstStyle/>
          <a:p>
            <a:pPr marL="0" indent="0" algn="ctr">
              <a:buNone/>
            </a:pPr>
            <a:r>
              <a:rPr lang="en-US" sz="900" b="1" dirty="0">
                <a:solidFill>
                  <a:srgbClr val="123C69"/>
                </a:solidFill>
              </a:rPr>
              <a:t>03</a:t>
            </a:r>
            <a:endParaRPr lang="en-US" sz="900" dirty="0"/>
          </a:p>
        </p:txBody>
      </p:sp>
      <p:sp>
        <p:nvSpPr>
          <p:cNvPr id="31" name="Text 29"/>
          <p:cNvSpPr/>
          <p:nvPr/>
        </p:nvSpPr>
        <p:spPr>
          <a:xfrm>
            <a:off x="7287768" y="1828800"/>
            <a:ext cx="1783080" cy="246888"/>
          </a:xfrm>
          <a:prstGeom prst="rect">
            <a:avLst/>
          </a:prstGeom>
          <a:noFill/>
          <a:ln/>
        </p:spPr>
        <p:txBody>
          <a:bodyPr wrap="square" lIns="0" tIns="0" rIns="0" bIns="0" rtlCol="0" anchor="ctr">
            <a:normAutofit/>
          </a:bodyPr>
          <a:lstStyle/>
          <a:p>
            <a:pPr marL="0" indent="0">
              <a:buNone/>
            </a:pPr>
            <a:r>
              <a:rPr lang="en-US" sz="1450" b="1" dirty="0">
                <a:solidFill>
                  <a:srgbClr val="0B1F33"/>
                </a:solidFill>
              </a:rPr>
              <a:t>How we work</a:t>
            </a:r>
            <a:endParaRPr lang="en-US" sz="1450" dirty="0"/>
          </a:p>
        </p:txBody>
      </p:sp>
      <p:sp>
        <p:nvSpPr>
          <p:cNvPr id="32" name="Text 30"/>
          <p:cNvSpPr/>
          <p:nvPr/>
        </p:nvSpPr>
        <p:spPr>
          <a:xfrm>
            <a:off x="7287768" y="2167128"/>
            <a:ext cx="1783080" cy="457200"/>
          </a:xfrm>
          <a:prstGeom prst="rect">
            <a:avLst/>
          </a:prstGeom>
          <a:noFill/>
          <a:ln/>
        </p:spPr>
        <p:txBody>
          <a:bodyPr wrap="square" lIns="254" tIns="254" rIns="254" bIns="254" rtlCol="0" anchor="t">
            <a:normAutofit/>
          </a:bodyPr>
          <a:lstStyle/>
          <a:p>
            <a:pPr marL="0" indent="0">
              <a:buNone/>
            </a:pPr>
            <a:r>
              <a:rPr lang="en-US" sz="980" dirty="0">
                <a:solidFill>
                  <a:srgbClr val="1F2D3A"/>
                </a:solidFill>
              </a:rPr>
              <a:t>We combine plant experience, structured problem solving, R&amp;D capability and ISO systems knowledge to implement measurable improvements.</a:t>
            </a:r>
            <a:endParaRPr lang="en-US" sz="980" dirty="0"/>
          </a:p>
        </p:txBody>
      </p:sp>
      <p:sp>
        <p:nvSpPr>
          <p:cNvPr id="33" name="Shape 31"/>
          <p:cNvSpPr/>
          <p:nvPr/>
        </p:nvSpPr>
        <p:spPr>
          <a:xfrm>
            <a:off x="685800" y="3310128"/>
            <a:ext cx="5394960" cy="1417320"/>
          </a:xfrm>
          <a:prstGeom prst="roundRect">
            <a:avLst>
              <a:gd name="adj" fmla="val 5161"/>
            </a:avLst>
          </a:prstGeom>
          <a:solidFill>
            <a:srgbClr val="0B1F33"/>
          </a:solidFill>
          <a:ln w="12700">
            <a:solidFill>
              <a:srgbClr val="0B1F33">
                <a:alpha val="0"/>
              </a:srgbClr>
            </a:solidFill>
            <a:prstDash val="solid"/>
          </a:ln>
        </p:spPr>
        <p:txBody>
          <a:bodyPr/>
          <a:lstStyle/>
          <a:p>
            <a:endParaRPr lang="en-ZA"/>
          </a:p>
        </p:txBody>
      </p:sp>
      <p:sp>
        <p:nvSpPr>
          <p:cNvPr id="34" name="Text 32"/>
          <p:cNvSpPr/>
          <p:nvPr/>
        </p:nvSpPr>
        <p:spPr>
          <a:xfrm>
            <a:off x="1005840" y="3630168"/>
            <a:ext cx="4754880" cy="777240"/>
          </a:xfrm>
          <a:prstGeom prst="rect">
            <a:avLst/>
          </a:prstGeom>
          <a:noFill/>
          <a:ln/>
        </p:spPr>
        <p:txBody>
          <a:bodyPr wrap="square" lIns="0" tIns="0" rIns="0" bIns="0" rtlCol="0" anchor="ctr">
            <a:normAutofit/>
          </a:bodyPr>
          <a:lstStyle/>
          <a:p>
            <a:pPr marL="0" indent="0">
              <a:buNone/>
            </a:pPr>
            <a:r>
              <a:rPr lang="en-US" sz="2200" b="1" dirty="0">
                <a:solidFill>
                  <a:srgbClr val="FFFFFF"/>
                </a:solidFill>
                <a:latin typeface="Aptos Display" pitchFamily="34" charset="0"/>
                <a:ea typeface="Aptos Display" pitchFamily="34" charset="-122"/>
                <a:cs typeface="Aptos Display" pitchFamily="34" charset="-120"/>
              </a:rPr>
              <a:t>Engineering insight translated into practical business performance.</a:t>
            </a:r>
            <a:endParaRPr lang="en-US" sz="2200" dirty="0"/>
          </a:p>
        </p:txBody>
      </p:sp>
      <p:sp>
        <p:nvSpPr>
          <p:cNvPr id="35" name="Text 33"/>
          <p:cNvSpPr/>
          <p:nvPr/>
        </p:nvSpPr>
        <p:spPr>
          <a:xfrm>
            <a:off x="6492240" y="3246120"/>
            <a:ext cx="1828800" cy="201168"/>
          </a:xfrm>
          <a:prstGeom prst="rect">
            <a:avLst/>
          </a:prstGeom>
          <a:noFill/>
          <a:ln/>
        </p:spPr>
        <p:txBody>
          <a:bodyPr wrap="square" lIns="0" tIns="0" rIns="0" bIns="0" rtlCol="0" anchor="ctr"/>
          <a:lstStyle/>
          <a:p>
            <a:pPr marL="0" indent="0">
              <a:buNone/>
            </a:pPr>
            <a:r>
              <a:rPr lang="en-US" sz="900" b="1" dirty="0">
                <a:solidFill>
                  <a:srgbClr val="00A7A5"/>
                </a:solidFill>
              </a:rPr>
              <a:t>Core positioning</a:t>
            </a:r>
            <a:endParaRPr lang="en-US" sz="900" dirty="0"/>
          </a:p>
        </p:txBody>
      </p:sp>
      <p:sp>
        <p:nvSpPr>
          <p:cNvPr id="36" name="Shape 34"/>
          <p:cNvSpPr/>
          <p:nvPr/>
        </p:nvSpPr>
        <p:spPr>
          <a:xfrm>
            <a:off x="6492240" y="3685032"/>
            <a:ext cx="109728" cy="109728"/>
          </a:xfrm>
          <a:prstGeom prst="ellipse">
            <a:avLst/>
          </a:prstGeom>
          <a:solidFill>
            <a:srgbClr val="00A7A5"/>
          </a:solidFill>
          <a:ln w="12700">
            <a:solidFill>
              <a:srgbClr val="00A7A5"/>
            </a:solidFill>
            <a:prstDash val="solid"/>
          </a:ln>
        </p:spPr>
        <p:txBody>
          <a:bodyPr/>
          <a:lstStyle/>
          <a:p>
            <a:endParaRPr lang="en-ZA"/>
          </a:p>
        </p:txBody>
      </p:sp>
      <p:sp>
        <p:nvSpPr>
          <p:cNvPr id="37" name="Text 35"/>
          <p:cNvSpPr/>
          <p:nvPr/>
        </p:nvSpPr>
        <p:spPr>
          <a:xfrm>
            <a:off x="6720840" y="3611880"/>
            <a:ext cx="3703320" cy="265176"/>
          </a:xfrm>
          <a:prstGeom prst="rect">
            <a:avLst/>
          </a:prstGeom>
          <a:noFill/>
          <a:ln/>
        </p:spPr>
        <p:txBody>
          <a:bodyPr wrap="square" lIns="0" tIns="0" rIns="0" bIns="0" rtlCol="0" anchor="t">
            <a:normAutofit/>
          </a:bodyPr>
          <a:lstStyle/>
          <a:p>
            <a:pPr marL="0" indent="0">
              <a:buNone/>
            </a:pPr>
            <a:r>
              <a:rPr lang="en-US" sz="1120" dirty="0">
                <a:solidFill>
                  <a:srgbClr val="1F2D3A"/>
                </a:solidFill>
              </a:rPr>
              <a:t>Industrial troubleshooting and root cause analysis</a:t>
            </a:r>
            <a:endParaRPr lang="en-US" sz="1120" dirty="0"/>
          </a:p>
        </p:txBody>
      </p:sp>
      <p:sp>
        <p:nvSpPr>
          <p:cNvPr id="38" name="Shape 36"/>
          <p:cNvSpPr/>
          <p:nvPr/>
        </p:nvSpPr>
        <p:spPr>
          <a:xfrm>
            <a:off x="6492240" y="3968496"/>
            <a:ext cx="109728" cy="109728"/>
          </a:xfrm>
          <a:prstGeom prst="ellipse">
            <a:avLst/>
          </a:prstGeom>
          <a:solidFill>
            <a:srgbClr val="00A7A5"/>
          </a:solidFill>
          <a:ln w="12700">
            <a:solidFill>
              <a:srgbClr val="00A7A5"/>
            </a:solidFill>
            <a:prstDash val="solid"/>
          </a:ln>
        </p:spPr>
        <p:txBody>
          <a:bodyPr/>
          <a:lstStyle/>
          <a:p>
            <a:endParaRPr lang="en-ZA"/>
          </a:p>
        </p:txBody>
      </p:sp>
      <p:sp>
        <p:nvSpPr>
          <p:cNvPr id="39" name="Text 37"/>
          <p:cNvSpPr/>
          <p:nvPr/>
        </p:nvSpPr>
        <p:spPr>
          <a:xfrm>
            <a:off x="6720840" y="3895344"/>
            <a:ext cx="3703320" cy="265176"/>
          </a:xfrm>
          <a:prstGeom prst="rect">
            <a:avLst/>
          </a:prstGeom>
          <a:noFill/>
          <a:ln/>
        </p:spPr>
        <p:txBody>
          <a:bodyPr wrap="square" lIns="0" tIns="0" rIns="0" bIns="0" rtlCol="0" anchor="t">
            <a:normAutofit/>
          </a:bodyPr>
          <a:lstStyle/>
          <a:p>
            <a:pPr marL="0" indent="0">
              <a:buNone/>
            </a:pPr>
            <a:r>
              <a:rPr lang="en-US" sz="1120" dirty="0">
                <a:solidFill>
                  <a:srgbClr val="1F2D3A"/>
                </a:solidFill>
              </a:rPr>
              <a:t>Product, materials and process development</a:t>
            </a:r>
            <a:endParaRPr lang="en-US" sz="1120" dirty="0"/>
          </a:p>
        </p:txBody>
      </p:sp>
      <p:sp>
        <p:nvSpPr>
          <p:cNvPr id="40" name="Shape 38"/>
          <p:cNvSpPr/>
          <p:nvPr/>
        </p:nvSpPr>
        <p:spPr>
          <a:xfrm>
            <a:off x="6492240" y="4251960"/>
            <a:ext cx="109728" cy="109728"/>
          </a:xfrm>
          <a:prstGeom prst="ellipse">
            <a:avLst/>
          </a:prstGeom>
          <a:solidFill>
            <a:srgbClr val="00A7A5"/>
          </a:solidFill>
          <a:ln w="12700">
            <a:solidFill>
              <a:srgbClr val="00A7A5"/>
            </a:solidFill>
            <a:prstDash val="solid"/>
          </a:ln>
        </p:spPr>
        <p:txBody>
          <a:bodyPr/>
          <a:lstStyle/>
          <a:p>
            <a:endParaRPr lang="en-ZA"/>
          </a:p>
        </p:txBody>
      </p:sp>
      <p:sp>
        <p:nvSpPr>
          <p:cNvPr id="41" name="Text 39"/>
          <p:cNvSpPr/>
          <p:nvPr/>
        </p:nvSpPr>
        <p:spPr>
          <a:xfrm>
            <a:off x="6720840" y="4178808"/>
            <a:ext cx="3703320" cy="265176"/>
          </a:xfrm>
          <a:prstGeom prst="rect">
            <a:avLst/>
          </a:prstGeom>
          <a:noFill/>
          <a:ln/>
        </p:spPr>
        <p:txBody>
          <a:bodyPr wrap="square" lIns="0" tIns="0" rIns="0" bIns="0" rtlCol="0" anchor="t">
            <a:normAutofit/>
          </a:bodyPr>
          <a:lstStyle/>
          <a:p>
            <a:pPr marL="0" indent="0">
              <a:buNone/>
            </a:pPr>
            <a:r>
              <a:rPr lang="en-US" sz="1120" dirty="0">
                <a:solidFill>
                  <a:srgbClr val="1F2D3A"/>
                </a:solidFill>
              </a:rPr>
              <a:t>Operational excellence and Lean Six Sigma</a:t>
            </a:r>
            <a:endParaRPr lang="en-US" sz="1120" dirty="0"/>
          </a:p>
        </p:txBody>
      </p:sp>
      <p:sp>
        <p:nvSpPr>
          <p:cNvPr id="42" name="Shape 40"/>
          <p:cNvSpPr/>
          <p:nvPr/>
        </p:nvSpPr>
        <p:spPr>
          <a:xfrm>
            <a:off x="6492240" y="4535424"/>
            <a:ext cx="109728" cy="109728"/>
          </a:xfrm>
          <a:prstGeom prst="ellipse">
            <a:avLst/>
          </a:prstGeom>
          <a:solidFill>
            <a:srgbClr val="00A7A5"/>
          </a:solidFill>
          <a:ln w="12700">
            <a:solidFill>
              <a:srgbClr val="00A7A5"/>
            </a:solidFill>
            <a:prstDash val="solid"/>
          </a:ln>
        </p:spPr>
        <p:txBody>
          <a:bodyPr/>
          <a:lstStyle/>
          <a:p>
            <a:endParaRPr lang="en-ZA"/>
          </a:p>
        </p:txBody>
      </p:sp>
      <p:sp>
        <p:nvSpPr>
          <p:cNvPr id="43" name="Text 41"/>
          <p:cNvSpPr/>
          <p:nvPr/>
        </p:nvSpPr>
        <p:spPr>
          <a:xfrm>
            <a:off x="6720840" y="4462272"/>
            <a:ext cx="3703320" cy="265176"/>
          </a:xfrm>
          <a:prstGeom prst="rect">
            <a:avLst/>
          </a:prstGeom>
          <a:noFill/>
          <a:ln/>
        </p:spPr>
        <p:txBody>
          <a:bodyPr wrap="square" lIns="0" tIns="0" rIns="0" bIns="0" rtlCol="0" anchor="t">
            <a:normAutofit/>
          </a:bodyPr>
          <a:lstStyle/>
          <a:p>
            <a:pPr marL="0" indent="0">
              <a:buNone/>
            </a:pPr>
            <a:r>
              <a:rPr lang="en-US" sz="1120" dirty="0">
                <a:solidFill>
                  <a:srgbClr val="1F2D3A"/>
                </a:solidFill>
              </a:rPr>
              <a:t>Capital project and commissioning support</a:t>
            </a:r>
            <a:endParaRPr lang="en-US" sz="1120" dirty="0"/>
          </a:p>
        </p:txBody>
      </p:sp>
      <p:sp>
        <p:nvSpPr>
          <p:cNvPr id="44" name="Shape 42"/>
          <p:cNvSpPr/>
          <p:nvPr/>
        </p:nvSpPr>
        <p:spPr>
          <a:xfrm>
            <a:off x="6492240" y="4818888"/>
            <a:ext cx="109728" cy="109728"/>
          </a:xfrm>
          <a:prstGeom prst="ellipse">
            <a:avLst/>
          </a:prstGeom>
          <a:solidFill>
            <a:srgbClr val="00A7A5"/>
          </a:solidFill>
          <a:ln w="12700">
            <a:solidFill>
              <a:srgbClr val="00A7A5"/>
            </a:solidFill>
            <a:prstDash val="solid"/>
          </a:ln>
        </p:spPr>
        <p:txBody>
          <a:bodyPr/>
          <a:lstStyle/>
          <a:p>
            <a:endParaRPr lang="en-ZA"/>
          </a:p>
        </p:txBody>
      </p:sp>
      <p:sp>
        <p:nvSpPr>
          <p:cNvPr id="45" name="Text 43"/>
          <p:cNvSpPr/>
          <p:nvPr/>
        </p:nvSpPr>
        <p:spPr>
          <a:xfrm>
            <a:off x="6720840" y="4745736"/>
            <a:ext cx="3703320" cy="265176"/>
          </a:xfrm>
          <a:prstGeom prst="rect">
            <a:avLst/>
          </a:prstGeom>
          <a:noFill/>
          <a:ln/>
        </p:spPr>
        <p:txBody>
          <a:bodyPr wrap="square" lIns="0" tIns="0" rIns="0" bIns="0" rtlCol="0" anchor="t">
            <a:normAutofit/>
          </a:bodyPr>
          <a:lstStyle/>
          <a:p>
            <a:pPr marL="0" indent="0">
              <a:buNone/>
            </a:pPr>
            <a:r>
              <a:rPr lang="en-US" sz="1120" dirty="0">
                <a:solidFill>
                  <a:srgbClr val="1F2D3A"/>
                </a:solidFill>
              </a:rPr>
              <a:t>Quality systems, ISO readiness and accreditation support</a:t>
            </a:r>
            <a:endParaRPr lang="en-US" sz="1120" dirty="0"/>
          </a:p>
        </p:txBody>
      </p:sp>
      <p:sp>
        <p:nvSpPr>
          <p:cNvPr id="46" name="Slide Number Placeholder 0"/>
          <p:cNvSpPr>
            <a:spLocks noGrp="1"/>
          </p:cNvSpPr>
          <p:nvPr>
            <p:ph type="sldNum" sz="quarter" idx="4294967295"/>
          </p:nvPr>
        </p:nvSpPr>
        <p:spPr>
          <a:xfrm>
            <a:off x="11338560" y="6492240"/>
            <a:ext cx="800000" cy="300000"/>
          </a:xfrm>
          <a:prstGeom prst="rect">
            <a:avLst/>
          </a:prstGeom>
          <a:extLst>
            <a:ext uri="{C572A759-6A51-4108-AA02-DFA0A04FC94B}">
              <ma14:wrappingTextBoxFlag xmlns:ma14="http://schemas.microsoft.com/office/mac/drawingml/2011/main" xmlns="" val="0"/>
            </a:ext>
          </a:extLst>
        </p:spPr>
        <p:txBody>
          <a:bodyPr/>
          <a:lstStyle>
            <a:lvl1pPr>
              <a:defRPr sz="800">
                <a:solidFill>
                  <a:srgbClr val="5E6C78"/>
                </a:solidFill>
                <a:latin typeface="Aptos"/>
                <a:ea typeface="Aptos"/>
                <a:cs typeface="Aptos"/>
              </a:defRPr>
            </a:lvl1pPr>
          </a:lstStyle>
          <a:p>
            <a:pPr algn="l"/>
            <a:fld id="{F7021451-1387-4CA6-816F-3879F97B5CBC}" type="slidenum">
              <a:rPr lang="en-US" b="0"/>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rot="2400000">
            <a:off x="8229600" y="-105156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3" name="Shape 1"/>
          <p:cNvSpPr/>
          <p:nvPr/>
        </p:nvSpPr>
        <p:spPr>
          <a:xfrm rot="2400000">
            <a:off x="8449056" y="-97840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4" name="Shape 2"/>
          <p:cNvSpPr/>
          <p:nvPr/>
        </p:nvSpPr>
        <p:spPr>
          <a:xfrm rot="2400000">
            <a:off x="8668512" y="-90525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5" name="Shape 3"/>
          <p:cNvSpPr/>
          <p:nvPr/>
        </p:nvSpPr>
        <p:spPr>
          <a:xfrm rot="2400000">
            <a:off x="8887968" y="-832104"/>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6" name="Shape 4"/>
          <p:cNvSpPr/>
          <p:nvPr/>
        </p:nvSpPr>
        <p:spPr>
          <a:xfrm rot="2400000">
            <a:off x="9107424" y="-758952"/>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7" name="Shape 5"/>
          <p:cNvSpPr/>
          <p:nvPr/>
        </p:nvSpPr>
        <p:spPr>
          <a:xfrm rot="2400000">
            <a:off x="9326880" y="-68580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8" name="Shape 6"/>
          <p:cNvSpPr/>
          <p:nvPr/>
        </p:nvSpPr>
        <p:spPr>
          <a:xfrm rot="2400000">
            <a:off x="9546336" y="-61264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9" name="Shape 7"/>
          <p:cNvSpPr/>
          <p:nvPr/>
        </p:nvSpPr>
        <p:spPr>
          <a:xfrm rot="2400000">
            <a:off x="9765792" y="-53949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10" name="Shape 8"/>
          <p:cNvSpPr/>
          <p:nvPr/>
        </p:nvSpPr>
        <p:spPr>
          <a:xfrm>
            <a:off x="10607040" y="0"/>
            <a:ext cx="1581912" cy="6858000"/>
          </a:xfrm>
          <a:prstGeom prst="rect">
            <a:avLst/>
          </a:prstGeom>
          <a:solidFill>
            <a:srgbClr val="EEF3F8"/>
          </a:solidFill>
          <a:ln w="12700">
            <a:solidFill>
              <a:srgbClr val="EEF3F8">
                <a:alpha val="0"/>
              </a:srgbClr>
            </a:solidFill>
            <a:prstDash val="solid"/>
          </a:ln>
        </p:spPr>
        <p:txBody>
          <a:bodyPr/>
          <a:lstStyle/>
          <a:p>
            <a:endParaRPr lang="en-ZA"/>
          </a:p>
        </p:txBody>
      </p:sp>
      <p:sp>
        <p:nvSpPr>
          <p:cNvPr id="11" name="Shape 9"/>
          <p:cNvSpPr/>
          <p:nvPr/>
        </p:nvSpPr>
        <p:spPr>
          <a:xfrm>
            <a:off x="10561320" y="0"/>
            <a:ext cx="73152" cy="6858000"/>
          </a:xfrm>
          <a:prstGeom prst="rect">
            <a:avLst/>
          </a:prstGeom>
          <a:solidFill>
            <a:srgbClr val="00A7A5"/>
          </a:solidFill>
          <a:ln w="12700">
            <a:solidFill>
              <a:srgbClr val="00A7A5"/>
            </a:solidFill>
            <a:prstDash val="solid"/>
          </a:ln>
        </p:spPr>
        <p:txBody>
          <a:bodyPr/>
          <a:lstStyle/>
          <a:p>
            <a:endParaRPr lang="en-ZA"/>
          </a:p>
        </p:txBody>
      </p:sp>
      <p:sp>
        <p:nvSpPr>
          <p:cNvPr id="12" name="Text 10"/>
          <p:cNvSpPr/>
          <p:nvPr/>
        </p:nvSpPr>
        <p:spPr>
          <a:xfrm>
            <a:off x="594360" y="411480"/>
            <a:ext cx="7863840" cy="411480"/>
          </a:xfrm>
          <a:prstGeom prst="rect">
            <a:avLst/>
          </a:prstGeom>
          <a:noFill/>
          <a:ln/>
        </p:spPr>
        <p:txBody>
          <a:bodyPr wrap="square" lIns="0" tIns="0" rIns="0" bIns="0" rtlCol="0" anchor="ctr">
            <a:normAutofit/>
          </a:bodyPr>
          <a:lstStyle/>
          <a:p>
            <a:pPr marL="0" indent="0">
              <a:buNone/>
            </a:pPr>
            <a:r>
              <a:rPr lang="en-US" sz="2800" b="1" dirty="0">
                <a:solidFill>
                  <a:srgbClr val="0B1F33"/>
                </a:solidFill>
                <a:latin typeface="Aptos Display" pitchFamily="34" charset="0"/>
                <a:ea typeface="Aptos Display" pitchFamily="34" charset="-122"/>
                <a:cs typeface="Aptos Display" pitchFamily="34" charset="-120"/>
              </a:rPr>
              <a:t>About Us</a:t>
            </a:r>
            <a:endParaRPr lang="en-US" sz="2800" dirty="0"/>
          </a:p>
        </p:txBody>
      </p:sp>
      <p:sp>
        <p:nvSpPr>
          <p:cNvPr id="13" name="Shape 11"/>
          <p:cNvSpPr/>
          <p:nvPr/>
        </p:nvSpPr>
        <p:spPr>
          <a:xfrm>
            <a:off x="594360" y="896112"/>
            <a:ext cx="960120" cy="64008"/>
          </a:xfrm>
          <a:prstGeom prst="rect">
            <a:avLst/>
          </a:prstGeom>
          <a:solidFill>
            <a:srgbClr val="00A7A5"/>
          </a:solidFill>
          <a:ln w="12700">
            <a:solidFill>
              <a:srgbClr val="00A7A5"/>
            </a:solidFill>
            <a:prstDash val="solid"/>
          </a:ln>
        </p:spPr>
        <p:txBody>
          <a:bodyPr/>
          <a:lstStyle/>
          <a:p>
            <a:endParaRPr lang="en-ZA"/>
          </a:p>
        </p:txBody>
      </p:sp>
      <p:sp>
        <p:nvSpPr>
          <p:cNvPr id="14" name="Text 12"/>
          <p:cNvSpPr/>
          <p:nvPr/>
        </p:nvSpPr>
        <p:spPr>
          <a:xfrm>
            <a:off x="594360" y="1033272"/>
            <a:ext cx="8412480" cy="292608"/>
          </a:xfrm>
          <a:prstGeom prst="rect">
            <a:avLst/>
          </a:prstGeom>
          <a:noFill/>
          <a:ln/>
        </p:spPr>
        <p:txBody>
          <a:bodyPr wrap="square" lIns="0" tIns="0" rIns="0" bIns="0" rtlCol="0" anchor="ctr">
            <a:normAutofit/>
          </a:bodyPr>
          <a:lstStyle/>
          <a:p>
            <a:pPr marL="0" indent="0">
              <a:buNone/>
            </a:pPr>
            <a:r>
              <a:rPr lang="en-US" sz="1250" dirty="0">
                <a:solidFill>
                  <a:srgbClr val="5E6C78"/>
                </a:solidFill>
              </a:rPr>
              <a:t>Specialised technical support across the full industrial improvement lifecycle.</a:t>
            </a:r>
            <a:endParaRPr lang="en-US" sz="1250" dirty="0"/>
          </a:p>
        </p:txBody>
      </p:sp>
      <p:sp>
        <p:nvSpPr>
          <p:cNvPr id="15" name="Shape 13"/>
          <p:cNvSpPr/>
          <p:nvPr/>
        </p:nvSpPr>
        <p:spPr>
          <a:xfrm>
            <a:off x="685800" y="1572768"/>
            <a:ext cx="4892040" cy="4114800"/>
          </a:xfrm>
          <a:prstGeom prst="roundRect">
            <a:avLst>
              <a:gd name="adj" fmla="val 1778"/>
            </a:avLst>
          </a:prstGeom>
          <a:solidFill>
            <a:srgbClr val="FFFFFF"/>
          </a:solidFill>
          <a:ln w="12700">
            <a:solidFill>
              <a:srgbClr val="DCE6EE"/>
            </a:solidFill>
            <a:prstDash val="solid"/>
          </a:ln>
        </p:spPr>
        <p:txBody>
          <a:bodyPr/>
          <a:lstStyle/>
          <a:p>
            <a:endParaRPr lang="en-ZA"/>
          </a:p>
        </p:txBody>
      </p:sp>
      <p:sp>
        <p:nvSpPr>
          <p:cNvPr id="16" name="Text 14"/>
          <p:cNvSpPr/>
          <p:nvPr/>
        </p:nvSpPr>
        <p:spPr>
          <a:xfrm>
            <a:off x="960120" y="1874520"/>
            <a:ext cx="4343400" cy="1188720"/>
          </a:xfrm>
          <a:prstGeom prst="rect">
            <a:avLst/>
          </a:prstGeom>
          <a:noFill/>
          <a:ln/>
        </p:spPr>
        <p:txBody>
          <a:bodyPr wrap="square" lIns="0" tIns="0" rIns="0" bIns="0" rtlCol="0" anchor="ctr">
            <a:normAutofit/>
          </a:bodyPr>
          <a:lstStyle/>
          <a:p>
            <a:pPr marL="0" indent="0">
              <a:buNone/>
            </a:pPr>
            <a:r>
              <a:rPr lang="en-US" sz="1450" dirty="0">
                <a:solidFill>
                  <a:srgbClr val="1F2D3A"/>
                </a:solidFill>
              </a:rPr>
              <a:t>Novalekra provides specialised engineering consulting services across manufacturing, processing, materials development and industrial innovation environments. We support clients from early concept definition through to engineering analysis, implementation, commissioning, troubleshooting and continuous improvement.</a:t>
            </a:r>
            <a:endParaRPr lang="en-US" sz="1450" dirty="0"/>
          </a:p>
        </p:txBody>
      </p:sp>
      <p:sp>
        <p:nvSpPr>
          <p:cNvPr id="17" name="Text 15"/>
          <p:cNvSpPr/>
          <p:nvPr/>
        </p:nvSpPr>
        <p:spPr>
          <a:xfrm>
            <a:off x="960120" y="3355848"/>
            <a:ext cx="4343400" cy="1234440"/>
          </a:xfrm>
          <a:prstGeom prst="rect">
            <a:avLst/>
          </a:prstGeom>
          <a:noFill/>
          <a:ln/>
        </p:spPr>
        <p:txBody>
          <a:bodyPr wrap="square" lIns="0" tIns="0" rIns="0" bIns="0" rtlCol="0" anchor="ctr">
            <a:normAutofit/>
          </a:bodyPr>
          <a:lstStyle/>
          <a:p>
            <a:pPr marL="0" indent="0">
              <a:buNone/>
            </a:pPr>
            <a:r>
              <a:rPr lang="en-US" sz="1450" dirty="0">
                <a:solidFill>
                  <a:srgbClr val="1F2D3A"/>
                </a:solidFill>
              </a:rPr>
              <a:t>Our team brings together professional engineering registration, R&amp;D experience, production management exposure, quality systems competence and Lean Six Sigma capability to deliver practical solutions that improve efficiency, quality, compliance and sustainability.</a:t>
            </a:r>
            <a:endParaRPr lang="en-US" sz="1450" dirty="0"/>
          </a:p>
        </p:txBody>
      </p:sp>
      <p:sp>
        <p:nvSpPr>
          <p:cNvPr id="18" name="Shape 16"/>
          <p:cNvSpPr/>
          <p:nvPr/>
        </p:nvSpPr>
        <p:spPr>
          <a:xfrm>
            <a:off x="960120" y="4919472"/>
            <a:ext cx="1097280" cy="73152"/>
          </a:xfrm>
          <a:prstGeom prst="rect">
            <a:avLst/>
          </a:prstGeom>
          <a:solidFill>
            <a:srgbClr val="00A7A5"/>
          </a:solidFill>
          <a:ln w="12700">
            <a:solidFill>
              <a:srgbClr val="00A7A5"/>
            </a:solidFill>
            <a:prstDash val="solid"/>
          </a:ln>
        </p:spPr>
        <p:txBody>
          <a:bodyPr/>
          <a:lstStyle/>
          <a:p>
            <a:endParaRPr lang="en-ZA"/>
          </a:p>
        </p:txBody>
      </p:sp>
      <p:sp>
        <p:nvSpPr>
          <p:cNvPr id="19" name="Text 17"/>
          <p:cNvSpPr/>
          <p:nvPr/>
        </p:nvSpPr>
        <p:spPr>
          <a:xfrm>
            <a:off x="960120" y="5138928"/>
            <a:ext cx="3840480" cy="274320"/>
          </a:xfrm>
          <a:prstGeom prst="rect">
            <a:avLst/>
          </a:prstGeom>
          <a:noFill/>
          <a:ln/>
        </p:spPr>
        <p:txBody>
          <a:bodyPr wrap="square" lIns="0" tIns="0" rIns="0" bIns="0" rtlCol="0" anchor="ctr"/>
          <a:lstStyle/>
          <a:p>
            <a:pPr marL="0" indent="0">
              <a:buNone/>
            </a:pPr>
            <a:r>
              <a:rPr lang="en-US" sz="1200" b="1" dirty="0">
                <a:solidFill>
                  <a:srgbClr val="0B1F33"/>
                </a:solidFill>
              </a:rPr>
              <a:t>From technical diagnosis to measurable improvement.</a:t>
            </a:r>
            <a:endParaRPr lang="en-US" sz="1200" dirty="0"/>
          </a:p>
        </p:txBody>
      </p:sp>
      <p:sp>
        <p:nvSpPr>
          <p:cNvPr id="20" name="Text 18"/>
          <p:cNvSpPr/>
          <p:nvPr/>
        </p:nvSpPr>
        <p:spPr>
          <a:xfrm>
            <a:off x="6400800" y="1554480"/>
            <a:ext cx="2651760" cy="201168"/>
          </a:xfrm>
          <a:prstGeom prst="rect">
            <a:avLst/>
          </a:prstGeom>
          <a:noFill/>
          <a:ln/>
        </p:spPr>
        <p:txBody>
          <a:bodyPr wrap="square" lIns="0" tIns="0" rIns="0" bIns="0" rtlCol="0" anchor="ctr"/>
          <a:lstStyle/>
          <a:p>
            <a:pPr marL="0" indent="0">
              <a:buNone/>
            </a:pPr>
            <a:r>
              <a:rPr lang="en-US" sz="800" b="1" dirty="0">
                <a:solidFill>
                  <a:srgbClr val="00A7A5"/>
                </a:solidFill>
              </a:rPr>
              <a:t>END-TO-END SUPPORT</a:t>
            </a:r>
            <a:endParaRPr lang="en-US" sz="800" dirty="0"/>
          </a:p>
        </p:txBody>
      </p:sp>
      <p:sp>
        <p:nvSpPr>
          <p:cNvPr id="21" name="Shape 19"/>
          <p:cNvSpPr/>
          <p:nvPr/>
        </p:nvSpPr>
        <p:spPr>
          <a:xfrm>
            <a:off x="6629400" y="2231136"/>
            <a:ext cx="0" cy="384048"/>
          </a:xfrm>
          <a:prstGeom prst="line">
            <a:avLst/>
          </a:prstGeom>
          <a:noFill/>
          <a:ln w="19050">
            <a:solidFill>
              <a:srgbClr val="B7C6D4"/>
            </a:solidFill>
            <a:prstDash val="solid"/>
            <a:headEnd type="none"/>
            <a:tailEnd type="triangle"/>
          </a:ln>
        </p:spPr>
        <p:txBody>
          <a:bodyPr/>
          <a:lstStyle/>
          <a:p>
            <a:endParaRPr lang="en-ZA"/>
          </a:p>
        </p:txBody>
      </p:sp>
      <p:sp>
        <p:nvSpPr>
          <p:cNvPr id="22" name="Shape 20"/>
          <p:cNvSpPr/>
          <p:nvPr/>
        </p:nvSpPr>
        <p:spPr>
          <a:xfrm>
            <a:off x="6446520" y="1901952"/>
            <a:ext cx="384048" cy="384048"/>
          </a:xfrm>
          <a:prstGeom prst="ellipse">
            <a:avLst/>
          </a:prstGeom>
          <a:solidFill>
            <a:srgbClr val="00A7A5"/>
          </a:solidFill>
          <a:ln w="19050">
            <a:solidFill>
              <a:srgbClr val="00A7A5"/>
            </a:solidFill>
            <a:prstDash val="solid"/>
          </a:ln>
        </p:spPr>
        <p:txBody>
          <a:bodyPr/>
          <a:lstStyle/>
          <a:p>
            <a:endParaRPr lang="en-ZA"/>
          </a:p>
        </p:txBody>
      </p:sp>
      <p:sp>
        <p:nvSpPr>
          <p:cNvPr id="23" name="Text 21"/>
          <p:cNvSpPr/>
          <p:nvPr/>
        </p:nvSpPr>
        <p:spPr>
          <a:xfrm>
            <a:off x="6547104" y="2002536"/>
            <a:ext cx="182880" cy="109728"/>
          </a:xfrm>
          <a:prstGeom prst="rect">
            <a:avLst/>
          </a:prstGeom>
          <a:noFill/>
          <a:ln/>
        </p:spPr>
        <p:txBody>
          <a:bodyPr wrap="square" lIns="0" tIns="0" rIns="0" bIns="0" rtlCol="0" anchor="ctr"/>
          <a:lstStyle/>
          <a:p>
            <a:pPr marL="0" indent="0" algn="ctr">
              <a:buNone/>
            </a:pPr>
            <a:r>
              <a:rPr lang="en-US" sz="800" b="1" dirty="0">
                <a:solidFill>
                  <a:srgbClr val="FFFFFF"/>
                </a:solidFill>
              </a:rPr>
              <a:t>1</a:t>
            </a:r>
            <a:endParaRPr lang="en-US" sz="800" dirty="0"/>
          </a:p>
        </p:txBody>
      </p:sp>
      <p:sp>
        <p:nvSpPr>
          <p:cNvPr id="24" name="Text 22"/>
          <p:cNvSpPr/>
          <p:nvPr/>
        </p:nvSpPr>
        <p:spPr>
          <a:xfrm>
            <a:off x="7086600" y="1883664"/>
            <a:ext cx="1463040" cy="210312"/>
          </a:xfrm>
          <a:prstGeom prst="rect">
            <a:avLst/>
          </a:prstGeom>
          <a:noFill/>
          <a:ln/>
        </p:spPr>
        <p:txBody>
          <a:bodyPr wrap="square" lIns="0" tIns="0" rIns="0" bIns="0" rtlCol="0" anchor="ctr"/>
          <a:lstStyle/>
          <a:p>
            <a:pPr marL="0" indent="0">
              <a:buNone/>
            </a:pPr>
            <a:r>
              <a:rPr lang="en-US" sz="1350" b="1" dirty="0">
                <a:solidFill>
                  <a:srgbClr val="0B1F33"/>
                </a:solidFill>
              </a:rPr>
              <a:t>Concept</a:t>
            </a:r>
            <a:endParaRPr lang="en-US" sz="1350" dirty="0"/>
          </a:p>
        </p:txBody>
      </p:sp>
      <p:sp>
        <p:nvSpPr>
          <p:cNvPr id="25" name="Text 23"/>
          <p:cNvSpPr/>
          <p:nvPr/>
        </p:nvSpPr>
        <p:spPr>
          <a:xfrm>
            <a:off x="7086600" y="2130552"/>
            <a:ext cx="2926080" cy="182880"/>
          </a:xfrm>
          <a:prstGeom prst="rect">
            <a:avLst/>
          </a:prstGeom>
          <a:noFill/>
          <a:ln/>
        </p:spPr>
        <p:txBody>
          <a:bodyPr wrap="square" lIns="0" tIns="0" rIns="0" bIns="0" rtlCol="0" anchor="ctr">
            <a:normAutofit/>
          </a:bodyPr>
          <a:lstStyle/>
          <a:p>
            <a:pPr marL="0" indent="0">
              <a:buNone/>
            </a:pPr>
            <a:r>
              <a:rPr lang="en-US" sz="950" dirty="0">
                <a:solidFill>
                  <a:srgbClr val="5E6C78"/>
                </a:solidFill>
              </a:rPr>
              <a:t>Define the technical or operational challenge</a:t>
            </a:r>
            <a:endParaRPr lang="en-US" sz="950" dirty="0"/>
          </a:p>
        </p:txBody>
      </p:sp>
      <p:sp>
        <p:nvSpPr>
          <p:cNvPr id="26" name="Shape 24"/>
          <p:cNvSpPr/>
          <p:nvPr/>
        </p:nvSpPr>
        <p:spPr>
          <a:xfrm>
            <a:off x="6629400" y="2944368"/>
            <a:ext cx="0" cy="384048"/>
          </a:xfrm>
          <a:prstGeom prst="line">
            <a:avLst/>
          </a:prstGeom>
          <a:noFill/>
          <a:ln w="19050">
            <a:solidFill>
              <a:srgbClr val="B7C6D4"/>
            </a:solidFill>
            <a:prstDash val="solid"/>
            <a:headEnd type="none"/>
            <a:tailEnd type="triangle"/>
          </a:ln>
        </p:spPr>
        <p:txBody>
          <a:bodyPr/>
          <a:lstStyle/>
          <a:p>
            <a:endParaRPr lang="en-ZA"/>
          </a:p>
        </p:txBody>
      </p:sp>
      <p:sp>
        <p:nvSpPr>
          <p:cNvPr id="27" name="Shape 25"/>
          <p:cNvSpPr/>
          <p:nvPr/>
        </p:nvSpPr>
        <p:spPr>
          <a:xfrm>
            <a:off x="6446520" y="2615184"/>
            <a:ext cx="384048" cy="384048"/>
          </a:xfrm>
          <a:prstGeom prst="ellipse">
            <a:avLst/>
          </a:prstGeom>
          <a:solidFill>
            <a:srgbClr val="FFFFFF"/>
          </a:solidFill>
          <a:ln w="19050">
            <a:solidFill>
              <a:srgbClr val="00A7A5"/>
            </a:solidFill>
            <a:prstDash val="solid"/>
          </a:ln>
        </p:spPr>
        <p:txBody>
          <a:bodyPr/>
          <a:lstStyle/>
          <a:p>
            <a:endParaRPr lang="en-ZA"/>
          </a:p>
        </p:txBody>
      </p:sp>
      <p:sp>
        <p:nvSpPr>
          <p:cNvPr id="28" name="Text 26"/>
          <p:cNvSpPr/>
          <p:nvPr/>
        </p:nvSpPr>
        <p:spPr>
          <a:xfrm>
            <a:off x="6547104" y="2715768"/>
            <a:ext cx="182880" cy="109728"/>
          </a:xfrm>
          <a:prstGeom prst="rect">
            <a:avLst/>
          </a:prstGeom>
          <a:noFill/>
          <a:ln/>
        </p:spPr>
        <p:txBody>
          <a:bodyPr wrap="square" lIns="0" tIns="0" rIns="0" bIns="0" rtlCol="0" anchor="ctr"/>
          <a:lstStyle/>
          <a:p>
            <a:pPr marL="0" indent="0" algn="ctr">
              <a:buNone/>
            </a:pPr>
            <a:r>
              <a:rPr lang="en-US" sz="800" b="1" dirty="0">
                <a:solidFill>
                  <a:srgbClr val="00A7A5"/>
                </a:solidFill>
              </a:rPr>
              <a:t>2</a:t>
            </a:r>
            <a:endParaRPr lang="en-US" sz="800" dirty="0"/>
          </a:p>
        </p:txBody>
      </p:sp>
      <p:sp>
        <p:nvSpPr>
          <p:cNvPr id="29" name="Text 27"/>
          <p:cNvSpPr/>
          <p:nvPr/>
        </p:nvSpPr>
        <p:spPr>
          <a:xfrm>
            <a:off x="7086600" y="2596896"/>
            <a:ext cx="1463040" cy="210312"/>
          </a:xfrm>
          <a:prstGeom prst="rect">
            <a:avLst/>
          </a:prstGeom>
          <a:noFill/>
          <a:ln/>
        </p:spPr>
        <p:txBody>
          <a:bodyPr wrap="square" lIns="0" tIns="0" rIns="0" bIns="0" rtlCol="0" anchor="ctr"/>
          <a:lstStyle/>
          <a:p>
            <a:pPr marL="0" indent="0">
              <a:buNone/>
            </a:pPr>
            <a:r>
              <a:rPr lang="en-US" sz="1350" b="1" dirty="0">
                <a:solidFill>
                  <a:srgbClr val="0B1F33"/>
                </a:solidFill>
              </a:rPr>
              <a:t>Analyse</a:t>
            </a:r>
            <a:endParaRPr lang="en-US" sz="1350" dirty="0"/>
          </a:p>
        </p:txBody>
      </p:sp>
      <p:sp>
        <p:nvSpPr>
          <p:cNvPr id="30" name="Text 28"/>
          <p:cNvSpPr/>
          <p:nvPr/>
        </p:nvSpPr>
        <p:spPr>
          <a:xfrm>
            <a:off x="7086600" y="2843784"/>
            <a:ext cx="2926080" cy="182880"/>
          </a:xfrm>
          <a:prstGeom prst="rect">
            <a:avLst/>
          </a:prstGeom>
          <a:noFill/>
          <a:ln/>
        </p:spPr>
        <p:txBody>
          <a:bodyPr wrap="square" lIns="0" tIns="0" rIns="0" bIns="0" rtlCol="0" anchor="ctr">
            <a:normAutofit/>
          </a:bodyPr>
          <a:lstStyle/>
          <a:p>
            <a:pPr marL="0" indent="0">
              <a:buNone/>
            </a:pPr>
            <a:r>
              <a:rPr lang="en-US" sz="950" dirty="0">
                <a:solidFill>
                  <a:srgbClr val="5E6C78"/>
                </a:solidFill>
              </a:rPr>
              <a:t>Assess process, materials, systems and data</a:t>
            </a:r>
            <a:endParaRPr lang="en-US" sz="950" dirty="0"/>
          </a:p>
        </p:txBody>
      </p:sp>
      <p:sp>
        <p:nvSpPr>
          <p:cNvPr id="31" name="Shape 29"/>
          <p:cNvSpPr/>
          <p:nvPr/>
        </p:nvSpPr>
        <p:spPr>
          <a:xfrm>
            <a:off x="6629400" y="3657600"/>
            <a:ext cx="0" cy="384048"/>
          </a:xfrm>
          <a:prstGeom prst="line">
            <a:avLst/>
          </a:prstGeom>
          <a:noFill/>
          <a:ln w="19050">
            <a:solidFill>
              <a:srgbClr val="B7C6D4"/>
            </a:solidFill>
            <a:prstDash val="solid"/>
            <a:headEnd type="none"/>
            <a:tailEnd type="triangle"/>
          </a:ln>
        </p:spPr>
        <p:txBody>
          <a:bodyPr/>
          <a:lstStyle/>
          <a:p>
            <a:endParaRPr lang="en-ZA"/>
          </a:p>
        </p:txBody>
      </p:sp>
      <p:sp>
        <p:nvSpPr>
          <p:cNvPr id="32" name="Shape 30"/>
          <p:cNvSpPr/>
          <p:nvPr/>
        </p:nvSpPr>
        <p:spPr>
          <a:xfrm>
            <a:off x="6446520" y="3328416"/>
            <a:ext cx="384048" cy="384048"/>
          </a:xfrm>
          <a:prstGeom prst="ellipse">
            <a:avLst/>
          </a:prstGeom>
          <a:solidFill>
            <a:srgbClr val="FFFFFF"/>
          </a:solidFill>
          <a:ln w="19050">
            <a:solidFill>
              <a:srgbClr val="00A7A5"/>
            </a:solidFill>
            <a:prstDash val="solid"/>
          </a:ln>
        </p:spPr>
        <p:txBody>
          <a:bodyPr/>
          <a:lstStyle/>
          <a:p>
            <a:endParaRPr lang="en-ZA"/>
          </a:p>
        </p:txBody>
      </p:sp>
      <p:sp>
        <p:nvSpPr>
          <p:cNvPr id="33" name="Text 31"/>
          <p:cNvSpPr/>
          <p:nvPr/>
        </p:nvSpPr>
        <p:spPr>
          <a:xfrm>
            <a:off x="6547104" y="3429000"/>
            <a:ext cx="182880" cy="109728"/>
          </a:xfrm>
          <a:prstGeom prst="rect">
            <a:avLst/>
          </a:prstGeom>
          <a:noFill/>
          <a:ln/>
        </p:spPr>
        <p:txBody>
          <a:bodyPr wrap="square" lIns="0" tIns="0" rIns="0" bIns="0" rtlCol="0" anchor="ctr"/>
          <a:lstStyle/>
          <a:p>
            <a:pPr marL="0" indent="0" algn="ctr">
              <a:buNone/>
            </a:pPr>
            <a:r>
              <a:rPr lang="en-US" sz="800" b="1" dirty="0">
                <a:solidFill>
                  <a:srgbClr val="00A7A5"/>
                </a:solidFill>
              </a:rPr>
              <a:t>3</a:t>
            </a:r>
            <a:endParaRPr lang="en-US" sz="800" dirty="0"/>
          </a:p>
        </p:txBody>
      </p:sp>
      <p:sp>
        <p:nvSpPr>
          <p:cNvPr id="34" name="Text 32"/>
          <p:cNvSpPr/>
          <p:nvPr/>
        </p:nvSpPr>
        <p:spPr>
          <a:xfrm>
            <a:off x="7086600" y="3310128"/>
            <a:ext cx="1463040" cy="210312"/>
          </a:xfrm>
          <a:prstGeom prst="rect">
            <a:avLst/>
          </a:prstGeom>
          <a:noFill/>
          <a:ln/>
        </p:spPr>
        <p:txBody>
          <a:bodyPr wrap="square" lIns="0" tIns="0" rIns="0" bIns="0" rtlCol="0" anchor="ctr"/>
          <a:lstStyle/>
          <a:p>
            <a:pPr marL="0" indent="0">
              <a:buNone/>
            </a:pPr>
            <a:r>
              <a:rPr lang="en-US" sz="1350" b="1" dirty="0">
                <a:solidFill>
                  <a:srgbClr val="0B1F33"/>
                </a:solidFill>
              </a:rPr>
              <a:t>Design</a:t>
            </a:r>
            <a:endParaRPr lang="en-US" sz="1350" dirty="0"/>
          </a:p>
        </p:txBody>
      </p:sp>
      <p:sp>
        <p:nvSpPr>
          <p:cNvPr id="35" name="Text 33"/>
          <p:cNvSpPr/>
          <p:nvPr/>
        </p:nvSpPr>
        <p:spPr>
          <a:xfrm>
            <a:off x="7086600" y="3557016"/>
            <a:ext cx="2926080" cy="182880"/>
          </a:xfrm>
          <a:prstGeom prst="rect">
            <a:avLst/>
          </a:prstGeom>
          <a:noFill/>
          <a:ln/>
        </p:spPr>
        <p:txBody>
          <a:bodyPr wrap="square" lIns="0" tIns="0" rIns="0" bIns="0" rtlCol="0" anchor="ctr">
            <a:normAutofit/>
          </a:bodyPr>
          <a:lstStyle/>
          <a:p>
            <a:pPr marL="0" indent="0">
              <a:buNone/>
            </a:pPr>
            <a:r>
              <a:rPr lang="en-US" sz="950" dirty="0">
                <a:solidFill>
                  <a:srgbClr val="5E6C78"/>
                </a:solidFill>
              </a:rPr>
              <a:t>Develop fit-for-purpose engineering solutions</a:t>
            </a:r>
            <a:endParaRPr lang="en-US" sz="950" dirty="0"/>
          </a:p>
        </p:txBody>
      </p:sp>
      <p:sp>
        <p:nvSpPr>
          <p:cNvPr id="36" name="Shape 34"/>
          <p:cNvSpPr/>
          <p:nvPr/>
        </p:nvSpPr>
        <p:spPr>
          <a:xfrm>
            <a:off x="6629400" y="4370832"/>
            <a:ext cx="0" cy="384048"/>
          </a:xfrm>
          <a:prstGeom prst="line">
            <a:avLst/>
          </a:prstGeom>
          <a:noFill/>
          <a:ln w="19050">
            <a:solidFill>
              <a:srgbClr val="B7C6D4"/>
            </a:solidFill>
            <a:prstDash val="solid"/>
            <a:headEnd type="none"/>
            <a:tailEnd type="triangle"/>
          </a:ln>
        </p:spPr>
        <p:txBody>
          <a:bodyPr/>
          <a:lstStyle/>
          <a:p>
            <a:endParaRPr lang="en-ZA"/>
          </a:p>
        </p:txBody>
      </p:sp>
      <p:sp>
        <p:nvSpPr>
          <p:cNvPr id="37" name="Shape 35"/>
          <p:cNvSpPr/>
          <p:nvPr/>
        </p:nvSpPr>
        <p:spPr>
          <a:xfrm>
            <a:off x="6446520" y="4041648"/>
            <a:ext cx="384048" cy="384048"/>
          </a:xfrm>
          <a:prstGeom prst="ellipse">
            <a:avLst/>
          </a:prstGeom>
          <a:solidFill>
            <a:srgbClr val="FFFFFF"/>
          </a:solidFill>
          <a:ln w="19050">
            <a:solidFill>
              <a:srgbClr val="00A7A5"/>
            </a:solidFill>
            <a:prstDash val="solid"/>
          </a:ln>
        </p:spPr>
        <p:txBody>
          <a:bodyPr/>
          <a:lstStyle/>
          <a:p>
            <a:endParaRPr lang="en-ZA"/>
          </a:p>
        </p:txBody>
      </p:sp>
      <p:sp>
        <p:nvSpPr>
          <p:cNvPr id="38" name="Text 36"/>
          <p:cNvSpPr/>
          <p:nvPr/>
        </p:nvSpPr>
        <p:spPr>
          <a:xfrm>
            <a:off x="6547104" y="4142232"/>
            <a:ext cx="182880" cy="109728"/>
          </a:xfrm>
          <a:prstGeom prst="rect">
            <a:avLst/>
          </a:prstGeom>
          <a:noFill/>
          <a:ln/>
        </p:spPr>
        <p:txBody>
          <a:bodyPr wrap="square" lIns="0" tIns="0" rIns="0" bIns="0" rtlCol="0" anchor="ctr"/>
          <a:lstStyle/>
          <a:p>
            <a:pPr marL="0" indent="0" algn="ctr">
              <a:buNone/>
            </a:pPr>
            <a:r>
              <a:rPr lang="en-US" sz="800" b="1" dirty="0">
                <a:solidFill>
                  <a:srgbClr val="00A7A5"/>
                </a:solidFill>
              </a:rPr>
              <a:t>4</a:t>
            </a:r>
            <a:endParaRPr lang="en-US" sz="800" dirty="0"/>
          </a:p>
        </p:txBody>
      </p:sp>
      <p:sp>
        <p:nvSpPr>
          <p:cNvPr id="39" name="Text 37"/>
          <p:cNvSpPr/>
          <p:nvPr/>
        </p:nvSpPr>
        <p:spPr>
          <a:xfrm>
            <a:off x="7086600" y="4023360"/>
            <a:ext cx="1463040" cy="210312"/>
          </a:xfrm>
          <a:prstGeom prst="rect">
            <a:avLst/>
          </a:prstGeom>
          <a:noFill/>
          <a:ln/>
        </p:spPr>
        <p:txBody>
          <a:bodyPr wrap="square" lIns="0" tIns="0" rIns="0" bIns="0" rtlCol="0" anchor="ctr"/>
          <a:lstStyle/>
          <a:p>
            <a:pPr marL="0" indent="0">
              <a:buNone/>
            </a:pPr>
            <a:r>
              <a:rPr lang="en-US" sz="1350" b="1" dirty="0">
                <a:solidFill>
                  <a:srgbClr val="0B1F33"/>
                </a:solidFill>
              </a:rPr>
              <a:t>Implement</a:t>
            </a:r>
            <a:endParaRPr lang="en-US" sz="1350" dirty="0"/>
          </a:p>
        </p:txBody>
      </p:sp>
      <p:sp>
        <p:nvSpPr>
          <p:cNvPr id="40" name="Text 38"/>
          <p:cNvSpPr/>
          <p:nvPr/>
        </p:nvSpPr>
        <p:spPr>
          <a:xfrm>
            <a:off x="7086600" y="4270248"/>
            <a:ext cx="2926080" cy="182880"/>
          </a:xfrm>
          <a:prstGeom prst="rect">
            <a:avLst/>
          </a:prstGeom>
          <a:noFill/>
          <a:ln/>
        </p:spPr>
        <p:txBody>
          <a:bodyPr wrap="square" lIns="0" tIns="0" rIns="0" bIns="0" rtlCol="0" anchor="ctr">
            <a:normAutofit/>
          </a:bodyPr>
          <a:lstStyle/>
          <a:p>
            <a:pPr marL="0" indent="0">
              <a:buNone/>
            </a:pPr>
            <a:r>
              <a:rPr lang="en-US" sz="950" dirty="0">
                <a:solidFill>
                  <a:srgbClr val="5E6C78"/>
                </a:solidFill>
              </a:rPr>
              <a:t>Support execution, commissioning and validation</a:t>
            </a:r>
            <a:endParaRPr lang="en-US" sz="950" dirty="0"/>
          </a:p>
        </p:txBody>
      </p:sp>
      <p:sp>
        <p:nvSpPr>
          <p:cNvPr id="41" name="Shape 39"/>
          <p:cNvSpPr/>
          <p:nvPr/>
        </p:nvSpPr>
        <p:spPr>
          <a:xfrm>
            <a:off x="6446520" y="4754880"/>
            <a:ext cx="384048" cy="384048"/>
          </a:xfrm>
          <a:prstGeom prst="ellipse">
            <a:avLst/>
          </a:prstGeom>
          <a:solidFill>
            <a:srgbClr val="FFFFFF"/>
          </a:solidFill>
          <a:ln w="19050">
            <a:solidFill>
              <a:srgbClr val="00A7A5"/>
            </a:solidFill>
            <a:prstDash val="solid"/>
          </a:ln>
        </p:spPr>
        <p:txBody>
          <a:bodyPr/>
          <a:lstStyle/>
          <a:p>
            <a:endParaRPr lang="en-ZA"/>
          </a:p>
        </p:txBody>
      </p:sp>
      <p:sp>
        <p:nvSpPr>
          <p:cNvPr id="42" name="Text 40"/>
          <p:cNvSpPr/>
          <p:nvPr/>
        </p:nvSpPr>
        <p:spPr>
          <a:xfrm>
            <a:off x="6547104" y="4855464"/>
            <a:ext cx="182880" cy="109728"/>
          </a:xfrm>
          <a:prstGeom prst="rect">
            <a:avLst/>
          </a:prstGeom>
          <a:noFill/>
          <a:ln/>
        </p:spPr>
        <p:txBody>
          <a:bodyPr wrap="square" lIns="0" tIns="0" rIns="0" bIns="0" rtlCol="0" anchor="ctr"/>
          <a:lstStyle/>
          <a:p>
            <a:pPr marL="0" indent="0" algn="ctr">
              <a:buNone/>
            </a:pPr>
            <a:r>
              <a:rPr lang="en-US" sz="800" b="1" dirty="0">
                <a:solidFill>
                  <a:srgbClr val="00A7A5"/>
                </a:solidFill>
              </a:rPr>
              <a:t>5</a:t>
            </a:r>
            <a:endParaRPr lang="en-US" sz="800" dirty="0"/>
          </a:p>
        </p:txBody>
      </p:sp>
      <p:sp>
        <p:nvSpPr>
          <p:cNvPr id="43" name="Text 41"/>
          <p:cNvSpPr/>
          <p:nvPr/>
        </p:nvSpPr>
        <p:spPr>
          <a:xfrm>
            <a:off x="7086600" y="4736592"/>
            <a:ext cx="1463040" cy="210312"/>
          </a:xfrm>
          <a:prstGeom prst="rect">
            <a:avLst/>
          </a:prstGeom>
          <a:noFill/>
          <a:ln/>
        </p:spPr>
        <p:txBody>
          <a:bodyPr wrap="square" lIns="0" tIns="0" rIns="0" bIns="0" rtlCol="0" anchor="ctr"/>
          <a:lstStyle/>
          <a:p>
            <a:pPr marL="0" indent="0">
              <a:buNone/>
            </a:pPr>
            <a:r>
              <a:rPr lang="en-US" sz="1350" b="1" dirty="0">
                <a:solidFill>
                  <a:srgbClr val="0B1F33"/>
                </a:solidFill>
              </a:rPr>
              <a:t>Sustain</a:t>
            </a:r>
            <a:endParaRPr lang="en-US" sz="1350" dirty="0"/>
          </a:p>
        </p:txBody>
      </p:sp>
      <p:sp>
        <p:nvSpPr>
          <p:cNvPr id="44" name="Text 42"/>
          <p:cNvSpPr/>
          <p:nvPr/>
        </p:nvSpPr>
        <p:spPr>
          <a:xfrm>
            <a:off x="7086600" y="4983480"/>
            <a:ext cx="2926080" cy="182880"/>
          </a:xfrm>
          <a:prstGeom prst="rect">
            <a:avLst/>
          </a:prstGeom>
          <a:noFill/>
          <a:ln/>
        </p:spPr>
        <p:txBody>
          <a:bodyPr wrap="square" lIns="0" tIns="0" rIns="0" bIns="0" rtlCol="0" anchor="ctr">
            <a:normAutofit/>
          </a:bodyPr>
          <a:lstStyle/>
          <a:p>
            <a:pPr marL="0" indent="0">
              <a:buNone/>
            </a:pPr>
            <a:r>
              <a:rPr lang="en-US" sz="950" dirty="0">
                <a:solidFill>
                  <a:srgbClr val="5E6C78"/>
                </a:solidFill>
              </a:rPr>
              <a:t>Embed improvements and build capability</a:t>
            </a:r>
            <a:endParaRPr lang="en-US" sz="950" dirty="0"/>
          </a:p>
        </p:txBody>
      </p:sp>
      <p:sp>
        <p:nvSpPr>
          <p:cNvPr id="45" name="Slide Number Placeholder 0"/>
          <p:cNvSpPr>
            <a:spLocks noGrp="1"/>
          </p:cNvSpPr>
          <p:nvPr>
            <p:ph type="sldNum" sz="quarter" idx="4294967295"/>
          </p:nvPr>
        </p:nvSpPr>
        <p:spPr>
          <a:xfrm>
            <a:off x="11338560" y="6492240"/>
            <a:ext cx="800000" cy="300000"/>
          </a:xfrm>
          <a:prstGeom prst="rect">
            <a:avLst/>
          </a:prstGeom>
          <a:extLst>
            <a:ext uri="{C572A759-6A51-4108-AA02-DFA0A04FC94B}">
              <ma14:wrappingTextBoxFlag xmlns:ma14="http://schemas.microsoft.com/office/mac/drawingml/2011/main" xmlns="" val="0"/>
            </a:ext>
          </a:extLst>
        </p:spPr>
        <p:txBody>
          <a:bodyPr/>
          <a:lstStyle>
            <a:lvl1pPr>
              <a:defRPr sz="800">
                <a:solidFill>
                  <a:srgbClr val="5E6C78"/>
                </a:solidFill>
                <a:latin typeface="Aptos"/>
                <a:ea typeface="Aptos"/>
                <a:cs typeface="Aptos"/>
              </a:defRPr>
            </a:lvl1pPr>
          </a:lstStyle>
          <a:p>
            <a:pPr algn="l"/>
            <a:fld id="{F7021451-1387-4CA6-816F-3879F97B5CBC}" type="slidenum">
              <a:rPr lang="en-US" b="0"/>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rot="2400000">
            <a:off x="8229600" y="-105156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3" name="Shape 1"/>
          <p:cNvSpPr/>
          <p:nvPr/>
        </p:nvSpPr>
        <p:spPr>
          <a:xfrm rot="2400000">
            <a:off x="8449056" y="-97840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4" name="Shape 2"/>
          <p:cNvSpPr/>
          <p:nvPr/>
        </p:nvSpPr>
        <p:spPr>
          <a:xfrm rot="2400000">
            <a:off x="8668512" y="-90525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5" name="Shape 3"/>
          <p:cNvSpPr/>
          <p:nvPr/>
        </p:nvSpPr>
        <p:spPr>
          <a:xfrm rot="2400000">
            <a:off x="8887968" y="-832104"/>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6" name="Shape 4"/>
          <p:cNvSpPr/>
          <p:nvPr/>
        </p:nvSpPr>
        <p:spPr>
          <a:xfrm rot="2400000">
            <a:off x="9107424" y="-758952"/>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7" name="Shape 5"/>
          <p:cNvSpPr/>
          <p:nvPr/>
        </p:nvSpPr>
        <p:spPr>
          <a:xfrm rot="2400000">
            <a:off x="9326880" y="-68580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8" name="Shape 6"/>
          <p:cNvSpPr/>
          <p:nvPr/>
        </p:nvSpPr>
        <p:spPr>
          <a:xfrm rot="2400000">
            <a:off x="9546336" y="-61264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9" name="Shape 7"/>
          <p:cNvSpPr/>
          <p:nvPr/>
        </p:nvSpPr>
        <p:spPr>
          <a:xfrm rot="2400000">
            <a:off x="9765792" y="-53949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10" name="Shape 8"/>
          <p:cNvSpPr/>
          <p:nvPr/>
        </p:nvSpPr>
        <p:spPr>
          <a:xfrm>
            <a:off x="10607040" y="0"/>
            <a:ext cx="1581912" cy="6858000"/>
          </a:xfrm>
          <a:prstGeom prst="rect">
            <a:avLst/>
          </a:prstGeom>
          <a:solidFill>
            <a:srgbClr val="EEF3F8"/>
          </a:solidFill>
          <a:ln w="12700">
            <a:solidFill>
              <a:srgbClr val="EEF3F8">
                <a:alpha val="0"/>
              </a:srgbClr>
            </a:solidFill>
            <a:prstDash val="solid"/>
          </a:ln>
        </p:spPr>
        <p:txBody>
          <a:bodyPr/>
          <a:lstStyle/>
          <a:p>
            <a:endParaRPr lang="en-ZA"/>
          </a:p>
        </p:txBody>
      </p:sp>
      <p:sp>
        <p:nvSpPr>
          <p:cNvPr id="11" name="Shape 9"/>
          <p:cNvSpPr/>
          <p:nvPr/>
        </p:nvSpPr>
        <p:spPr>
          <a:xfrm>
            <a:off x="10561320" y="0"/>
            <a:ext cx="73152" cy="6858000"/>
          </a:xfrm>
          <a:prstGeom prst="rect">
            <a:avLst/>
          </a:prstGeom>
          <a:solidFill>
            <a:srgbClr val="00A7A5"/>
          </a:solidFill>
          <a:ln w="12700">
            <a:solidFill>
              <a:srgbClr val="00A7A5"/>
            </a:solidFill>
            <a:prstDash val="solid"/>
          </a:ln>
        </p:spPr>
        <p:txBody>
          <a:bodyPr/>
          <a:lstStyle/>
          <a:p>
            <a:endParaRPr lang="en-ZA"/>
          </a:p>
        </p:txBody>
      </p:sp>
      <p:sp>
        <p:nvSpPr>
          <p:cNvPr id="12" name="Text 10"/>
          <p:cNvSpPr/>
          <p:nvPr/>
        </p:nvSpPr>
        <p:spPr>
          <a:xfrm>
            <a:off x="594360" y="411480"/>
            <a:ext cx="7863840" cy="411480"/>
          </a:xfrm>
          <a:prstGeom prst="rect">
            <a:avLst/>
          </a:prstGeom>
          <a:noFill/>
          <a:ln/>
        </p:spPr>
        <p:txBody>
          <a:bodyPr wrap="square" lIns="0" tIns="0" rIns="0" bIns="0" rtlCol="0" anchor="ctr">
            <a:normAutofit/>
          </a:bodyPr>
          <a:lstStyle/>
          <a:p>
            <a:pPr marL="0" indent="0">
              <a:buNone/>
            </a:pPr>
            <a:r>
              <a:rPr lang="en-US" sz="2800" b="1" dirty="0">
                <a:solidFill>
                  <a:srgbClr val="0B1F33"/>
                </a:solidFill>
                <a:latin typeface="Aptos Display" pitchFamily="34" charset="0"/>
                <a:ea typeface="Aptos Display" pitchFamily="34" charset="-122"/>
                <a:cs typeface="Aptos Display" pitchFamily="34" charset="-120"/>
              </a:rPr>
              <a:t>Purpose, Vision &amp; Mission</a:t>
            </a:r>
            <a:endParaRPr lang="en-US" sz="2800" dirty="0"/>
          </a:p>
        </p:txBody>
      </p:sp>
      <p:sp>
        <p:nvSpPr>
          <p:cNvPr id="13" name="Shape 11"/>
          <p:cNvSpPr/>
          <p:nvPr/>
        </p:nvSpPr>
        <p:spPr>
          <a:xfrm>
            <a:off x="594360" y="896112"/>
            <a:ext cx="960120" cy="64008"/>
          </a:xfrm>
          <a:prstGeom prst="rect">
            <a:avLst/>
          </a:prstGeom>
          <a:solidFill>
            <a:srgbClr val="00A7A5"/>
          </a:solidFill>
          <a:ln w="12700">
            <a:solidFill>
              <a:srgbClr val="00A7A5"/>
            </a:solidFill>
            <a:prstDash val="solid"/>
          </a:ln>
        </p:spPr>
        <p:txBody>
          <a:bodyPr/>
          <a:lstStyle/>
          <a:p>
            <a:endParaRPr lang="en-ZA"/>
          </a:p>
        </p:txBody>
      </p:sp>
      <p:sp>
        <p:nvSpPr>
          <p:cNvPr id="14" name="Text 12"/>
          <p:cNvSpPr/>
          <p:nvPr/>
        </p:nvSpPr>
        <p:spPr>
          <a:xfrm>
            <a:off x="594360" y="1033272"/>
            <a:ext cx="8412480" cy="292608"/>
          </a:xfrm>
          <a:prstGeom prst="rect">
            <a:avLst/>
          </a:prstGeom>
          <a:noFill/>
          <a:ln/>
        </p:spPr>
        <p:txBody>
          <a:bodyPr wrap="square" lIns="0" tIns="0" rIns="0" bIns="0" rtlCol="0" anchor="ctr">
            <a:normAutofit/>
          </a:bodyPr>
          <a:lstStyle/>
          <a:p>
            <a:pPr marL="0" indent="0">
              <a:buNone/>
            </a:pPr>
            <a:r>
              <a:rPr lang="en-US" sz="1250" dirty="0">
                <a:solidFill>
                  <a:srgbClr val="5E6C78"/>
                </a:solidFill>
              </a:rPr>
              <a:t>The strategic intent guiding Novalekra’s consulting work.</a:t>
            </a:r>
            <a:endParaRPr lang="en-US" sz="1250" dirty="0"/>
          </a:p>
        </p:txBody>
      </p:sp>
      <p:sp>
        <p:nvSpPr>
          <p:cNvPr id="15" name="Shape 13"/>
          <p:cNvSpPr/>
          <p:nvPr/>
        </p:nvSpPr>
        <p:spPr>
          <a:xfrm>
            <a:off x="685800" y="1600200"/>
            <a:ext cx="3246120" cy="3246120"/>
          </a:xfrm>
          <a:prstGeom prst="roundRect">
            <a:avLst>
              <a:gd name="adj" fmla="val 2254"/>
            </a:avLst>
          </a:prstGeom>
          <a:solidFill>
            <a:srgbClr val="FFFFFF"/>
          </a:solidFill>
          <a:ln w="12700">
            <a:solidFill>
              <a:srgbClr val="DCE6EE"/>
            </a:solidFill>
            <a:prstDash val="solid"/>
          </a:ln>
        </p:spPr>
        <p:txBody>
          <a:bodyPr/>
          <a:lstStyle/>
          <a:p>
            <a:endParaRPr lang="en-ZA"/>
          </a:p>
        </p:txBody>
      </p:sp>
      <p:sp>
        <p:nvSpPr>
          <p:cNvPr id="16" name="Shape 14"/>
          <p:cNvSpPr/>
          <p:nvPr/>
        </p:nvSpPr>
        <p:spPr>
          <a:xfrm>
            <a:off x="685800" y="1600200"/>
            <a:ext cx="73152" cy="3246120"/>
          </a:xfrm>
          <a:prstGeom prst="rect">
            <a:avLst/>
          </a:prstGeom>
          <a:solidFill>
            <a:srgbClr val="00A7A5"/>
          </a:solidFill>
          <a:ln w="12700">
            <a:solidFill>
              <a:srgbClr val="00A7A5"/>
            </a:solidFill>
            <a:prstDash val="solid"/>
          </a:ln>
        </p:spPr>
        <p:txBody>
          <a:bodyPr/>
          <a:lstStyle/>
          <a:p>
            <a:endParaRPr lang="en-ZA"/>
          </a:p>
        </p:txBody>
      </p:sp>
      <p:sp>
        <p:nvSpPr>
          <p:cNvPr id="17" name="Shape 15"/>
          <p:cNvSpPr/>
          <p:nvPr/>
        </p:nvSpPr>
        <p:spPr>
          <a:xfrm>
            <a:off x="914400" y="1828800"/>
            <a:ext cx="411480" cy="411480"/>
          </a:xfrm>
          <a:prstGeom prst="ellipse">
            <a:avLst/>
          </a:prstGeom>
          <a:solidFill>
            <a:srgbClr val="00A7A5">
              <a:alpha val="88000"/>
            </a:srgbClr>
          </a:solidFill>
          <a:ln w="12700">
            <a:solidFill>
              <a:srgbClr val="00A7A5">
                <a:alpha val="0"/>
              </a:srgbClr>
            </a:solidFill>
            <a:prstDash val="solid"/>
          </a:ln>
        </p:spPr>
        <p:txBody>
          <a:bodyPr/>
          <a:lstStyle/>
          <a:p>
            <a:endParaRPr lang="en-ZA"/>
          </a:p>
        </p:txBody>
      </p:sp>
      <p:sp>
        <p:nvSpPr>
          <p:cNvPr id="18" name="Text 16"/>
          <p:cNvSpPr/>
          <p:nvPr/>
        </p:nvSpPr>
        <p:spPr>
          <a:xfrm>
            <a:off x="978408" y="1901952"/>
            <a:ext cx="283464" cy="146304"/>
          </a:xfrm>
          <a:prstGeom prst="rect">
            <a:avLst/>
          </a:prstGeom>
          <a:noFill/>
          <a:ln/>
        </p:spPr>
        <p:txBody>
          <a:bodyPr wrap="square" lIns="0" tIns="0" rIns="0" bIns="0" rtlCol="0" anchor="ctr"/>
          <a:lstStyle/>
          <a:p>
            <a:pPr marL="0" indent="0" algn="ctr">
              <a:buNone/>
            </a:pPr>
            <a:r>
              <a:rPr lang="en-US" sz="900" b="1" dirty="0">
                <a:solidFill>
                  <a:srgbClr val="00A7A5"/>
                </a:solidFill>
              </a:rPr>
              <a:t>P</a:t>
            </a:r>
            <a:endParaRPr lang="en-US" sz="900" dirty="0"/>
          </a:p>
        </p:txBody>
      </p:sp>
      <p:sp>
        <p:nvSpPr>
          <p:cNvPr id="19" name="Text 17"/>
          <p:cNvSpPr/>
          <p:nvPr/>
        </p:nvSpPr>
        <p:spPr>
          <a:xfrm>
            <a:off x="1435608" y="1828800"/>
            <a:ext cx="2286000" cy="246888"/>
          </a:xfrm>
          <a:prstGeom prst="rect">
            <a:avLst/>
          </a:prstGeom>
          <a:noFill/>
          <a:ln/>
        </p:spPr>
        <p:txBody>
          <a:bodyPr wrap="square" lIns="0" tIns="0" rIns="0" bIns="0" rtlCol="0" anchor="ctr">
            <a:normAutofit/>
          </a:bodyPr>
          <a:lstStyle/>
          <a:p>
            <a:pPr marL="0" indent="0">
              <a:buNone/>
            </a:pPr>
            <a:r>
              <a:rPr lang="en-US" sz="1450" b="1" dirty="0">
                <a:solidFill>
                  <a:srgbClr val="0B1F33"/>
                </a:solidFill>
              </a:rPr>
              <a:t>Purpose</a:t>
            </a:r>
            <a:endParaRPr lang="en-US" sz="1450" dirty="0"/>
          </a:p>
        </p:txBody>
      </p:sp>
      <p:sp>
        <p:nvSpPr>
          <p:cNvPr id="20" name="Text 18"/>
          <p:cNvSpPr/>
          <p:nvPr/>
        </p:nvSpPr>
        <p:spPr>
          <a:xfrm>
            <a:off x="1435608" y="2167128"/>
            <a:ext cx="2286000" cy="2468880"/>
          </a:xfrm>
          <a:prstGeom prst="rect">
            <a:avLst/>
          </a:prstGeom>
          <a:noFill/>
          <a:ln/>
        </p:spPr>
        <p:txBody>
          <a:bodyPr wrap="square" lIns="254" tIns="254" rIns="254" bIns="254" rtlCol="0" anchor="t">
            <a:normAutofit/>
          </a:bodyPr>
          <a:lstStyle/>
          <a:p>
            <a:pPr marL="0" indent="0">
              <a:buNone/>
            </a:pPr>
            <a:r>
              <a:rPr lang="en-US" sz="980" dirty="0">
                <a:solidFill>
                  <a:srgbClr val="1F2D3A"/>
                </a:solidFill>
              </a:rPr>
              <a:t>To help industries solve complex technical, operational and innovation challenges through practical engineering solutions that improve efficiency, quality, compliance, sustainability and business performance.</a:t>
            </a:r>
            <a:endParaRPr lang="en-US" sz="980" dirty="0"/>
          </a:p>
        </p:txBody>
      </p:sp>
      <p:sp>
        <p:nvSpPr>
          <p:cNvPr id="21" name="Shape 19"/>
          <p:cNvSpPr/>
          <p:nvPr/>
        </p:nvSpPr>
        <p:spPr>
          <a:xfrm>
            <a:off x="4343400" y="1600200"/>
            <a:ext cx="3246120" cy="3246120"/>
          </a:xfrm>
          <a:prstGeom prst="roundRect">
            <a:avLst>
              <a:gd name="adj" fmla="val 2254"/>
            </a:avLst>
          </a:prstGeom>
          <a:solidFill>
            <a:srgbClr val="FFFFFF"/>
          </a:solidFill>
          <a:ln w="12700">
            <a:solidFill>
              <a:srgbClr val="DCE6EE"/>
            </a:solidFill>
            <a:prstDash val="solid"/>
          </a:ln>
        </p:spPr>
        <p:txBody>
          <a:bodyPr/>
          <a:lstStyle/>
          <a:p>
            <a:endParaRPr lang="en-ZA"/>
          </a:p>
        </p:txBody>
      </p:sp>
      <p:sp>
        <p:nvSpPr>
          <p:cNvPr id="22" name="Shape 20"/>
          <p:cNvSpPr/>
          <p:nvPr/>
        </p:nvSpPr>
        <p:spPr>
          <a:xfrm>
            <a:off x="4343400" y="1600200"/>
            <a:ext cx="73152" cy="3246120"/>
          </a:xfrm>
          <a:prstGeom prst="rect">
            <a:avLst/>
          </a:prstGeom>
          <a:solidFill>
            <a:srgbClr val="F2B84B"/>
          </a:solidFill>
          <a:ln w="12700">
            <a:solidFill>
              <a:srgbClr val="F2B84B"/>
            </a:solidFill>
            <a:prstDash val="solid"/>
          </a:ln>
        </p:spPr>
        <p:txBody>
          <a:bodyPr/>
          <a:lstStyle/>
          <a:p>
            <a:endParaRPr lang="en-ZA"/>
          </a:p>
        </p:txBody>
      </p:sp>
      <p:sp>
        <p:nvSpPr>
          <p:cNvPr id="23" name="Shape 21"/>
          <p:cNvSpPr/>
          <p:nvPr/>
        </p:nvSpPr>
        <p:spPr>
          <a:xfrm>
            <a:off x="4572000" y="1828800"/>
            <a:ext cx="411480" cy="411480"/>
          </a:xfrm>
          <a:prstGeom prst="ellipse">
            <a:avLst/>
          </a:prstGeom>
          <a:solidFill>
            <a:srgbClr val="F2B84B">
              <a:alpha val="88000"/>
            </a:srgbClr>
          </a:solidFill>
          <a:ln w="12700">
            <a:solidFill>
              <a:srgbClr val="F2B84B">
                <a:alpha val="0"/>
              </a:srgbClr>
            </a:solidFill>
            <a:prstDash val="solid"/>
          </a:ln>
        </p:spPr>
        <p:txBody>
          <a:bodyPr/>
          <a:lstStyle/>
          <a:p>
            <a:endParaRPr lang="en-ZA"/>
          </a:p>
        </p:txBody>
      </p:sp>
      <p:sp>
        <p:nvSpPr>
          <p:cNvPr id="24" name="Text 22"/>
          <p:cNvSpPr/>
          <p:nvPr/>
        </p:nvSpPr>
        <p:spPr>
          <a:xfrm>
            <a:off x="4636008" y="1901952"/>
            <a:ext cx="283464" cy="146304"/>
          </a:xfrm>
          <a:prstGeom prst="rect">
            <a:avLst/>
          </a:prstGeom>
          <a:noFill/>
          <a:ln/>
        </p:spPr>
        <p:txBody>
          <a:bodyPr wrap="square" lIns="0" tIns="0" rIns="0" bIns="0" rtlCol="0" anchor="ctr"/>
          <a:lstStyle/>
          <a:p>
            <a:pPr marL="0" indent="0" algn="ctr">
              <a:buNone/>
            </a:pPr>
            <a:r>
              <a:rPr lang="en-US" sz="900" b="1" dirty="0">
                <a:solidFill>
                  <a:srgbClr val="F2B84B"/>
                </a:solidFill>
              </a:rPr>
              <a:t>V</a:t>
            </a:r>
            <a:endParaRPr lang="en-US" sz="900" dirty="0"/>
          </a:p>
        </p:txBody>
      </p:sp>
      <p:sp>
        <p:nvSpPr>
          <p:cNvPr id="25" name="Text 23"/>
          <p:cNvSpPr/>
          <p:nvPr/>
        </p:nvSpPr>
        <p:spPr>
          <a:xfrm>
            <a:off x="5093208" y="1828800"/>
            <a:ext cx="2286000" cy="246888"/>
          </a:xfrm>
          <a:prstGeom prst="rect">
            <a:avLst/>
          </a:prstGeom>
          <a:noFill/>
          <a:ln/>
        </p:spPr>
        <p:txBody>
          <a:bodyPr wrap="square" lIns="0" tIns="0" rIns="0" bIns="0" rtlCol="0" anchor="ctr">
            <a:normAutofit/>
          </a:bodyPr>
          <a:lstStyle/>
          <a:p>
            <a:pPr marL="0" indent="0">
              <a:buNone/>
            </a:pPr>
            <a:r>
              <a:rPr lang="en-US" sz="1450" b="1" dirty="0">
                <a:solidFill>
                  <a:srgbClr val="0B1F33"/>
                </a:solidFill>
              </a:rPr>
              <a:t>Vision</a:t>
            </a:r>
            <a:endParaRPr lang="en-US" sz="1450" dirty="0"/>
          </a:p>
        </p:txBody>
      </p:sp>
      <p:sp>
        <p:nvSpPr>
          <p:cNvPr id="26" name="Text 24"/>
          <p:cNvSpPr/>
          <p:nvPr/>
        </p:nvSpPr>
        <p:spPr>
          <a:xfrm>
            <a:off x="5093208" y="2167128"/>
            <a:ext cx="2286000" cy="2468880"/>
          </a:xfrm>
          <a:prstGeom prst="rect">
            <a:avLst/>
          </a:prstGeom>
          <a:noFill/>
          <a:ln/>
        </p:spPr>
        <p:txBody>
          <a:bodyPr wrap="square" lIns="254" tIns="254" rIns="254" bIns="254" rtlCol="0" anchor="t">
            <a:normAutofit/>
          </a:bodyPr>
          <a:lstStyle/>
          <a:p>
            <a:pPr marL="0" indent="0">
              <a:buNone/>
            </a:pPr>
            <a:r>
              <a:rPr lang="en-US" sz="980" dirty="0">
                <a:solidFill>
                  <a:srgbClr val="1F2D3A"/>
                </a:solidFill>
              </a:rPr>
              <a:t>To become a trusted engineering and innovation partner for industry by delivering high-impact technical solutions that strengthen manufacturing competitiveness and sustainable industrial growth.</a:t>
            </a:r>
            <a:endParaRPr lang="en-US" sz="980" dirty="0"/>
          </a:p>
        </p:txBody>
      </p:sp>
      <p:sp>
        <p:nvSpPr>
          <p:cNvPr id="27" name="Shape 25"/>
          <p:cNvSpPr/>
          <p:nvPr/>
        </p:nvSpPr>
        <p:spPr>
          <a:xfrm>
            <a:off x="8001000" y="1600200"/>
            <a:ext cx="3246120" cy="3246120"/>
          </a:xfrm>
          <a:prstGeom prst="roundRect">
            <a:avLst>
              <a:gd name="adj" fmla="val 2254"/>
            </a:avLst>
          </a:prstGeom>
          <a:solidFill>
            <a:srgbClr val="FFFFFF"/>
          </a:solidFill>
          <a:ln w="12700">
            <a:solidFill>
              <a:srgbClr val="DCE6EE"/>
            </a:solidFill>
            <a:prstDash val="solid"/>
          </a:ln>
        </p:spPr>
        <p:txBody>
          <a:bodyPr/>
          <a:lstStyle/>
          <a:p>
            <a:endParaRPr lang="en-ZA"/>
          </a:p>
        </p:txBody>
      </p:sp>
      <p:sp>
        <p:nvSpPr>
          <p:cNvPr id="28" name="Shape 26"/>
          <p:cNvSpPr/>
          <p:nvPr/>
        </p:nvSpPr>
        <p:spPr>
          <a:xfrm>
            <a:off x="8001000" y="1600200"/>
            <a:ext cx="73152" cy="3246120"/>
          </a:xfrm>
          <a:prstGeom prst="rect">
            <a:avLst/>
          </a:prstGeom>
          <a:solidFill>
            <a:srgbClr val="123C69"/>
          </a:solidFill>
          <a:ln w="12700">
            <a:solidFill>
              <a:srgbClr val="123C69"/>
            </a:solidFill>
            <a:prstDash val="solid"/>
          </a:ln>
        </p:spPr>
        <p:txBody>
          <a:bodyPr/>
          <a:lstStyle/>
          <a:p>
            <a:endParaRPr lang="en-ZA"/>
          </a:p>
        </p:txBody>
      </p:sp>
      <p:sp>
        <p:nvSpPr>
          <p:cNvPr id="29" name="Shape 27"/>
          <p:cNvSpPr/>
          <p:nvPr/>
        </p:nvSpPr>
        <p:spPr>
          <a:xfrm>
            <a:off x="8229600" y="1828800"/>
            <a:ext cx="411480" cy="411480"/>
          </a:xfrm>
          <a:prstGeom prst="ellipse">
            <a:avLst/>
          </a:prstGeom>
          <a:solidFill>
            <a:srgbClr val="123C69">
              <a:alpha val="88000"/>
            </a:srgbClr>
          </a:solidFill>
          <a:ln w="12700">
            <a:solidFill>
              <a:srgbClr val="123C69">
                <a:alpha val="0"/>
              </a:srgbClr>
            </a:solidFill>
            <a:prstDash val="solid"/>
          </a:ln>
        </p:spPr>
        <p:txBody>
          <a:bodyPr/>
          <a:lstStyle/>
          <a:p>
            <a:endParaRPr lang="en-ZA"/>
          </a:p>
        </p:txBody>
      </p:sp>
      <p:sp>
        <p:nvSpPr>
          <p:cNvPr id="30" name="Text 28"/>
          <p:cNvSpPr/>
          <p:nvPr/>
        </p:nvSpPr>
        <p:spPr>
          <a:xfrm>
            <a:off x="8293608" y="1901952"/>
            <a:ext cx="283464" cy="146304"/>
          </a:xfrm>
          <a:prstGeom prst="rect">
            <a:avLst/>
          </a:prstGeom>
          <a:noFill/>
          <a:ln/>
        </p:spPr>
        <p:txBody>
          <a:bodyPr wrap="square" lIns="0" tIns="0" rIns="0" bIns="0" rtlCol="0" anchor="ctr"/>
          <a:lstStyle/>
          <a:p>
            <a:pPr marL="0" indent="0" algn="ctr">
              <a:buNone/>
            </a:pPr>
            <a:r>
              <a:rPr lang="en-US" sz="900" b="1" dirty="0">
                <a:solidFill>
                  <a:srgbClr val="123C69"/>
                </a:solidFill>
              </a:rPr>
              <a:t>M</a:t>
            </a:r>
            <a:endParaRPr lang="en-US" sz="900" dirty="0"/>
          </a:p>
        </p:txBody>
      </p:sp>
      <p:sp>
        <p:nvSpPr>
          <p:cNvPr id="31" name="Text 29"/>
          <p:cNvSpPr/>
          <p:nvPr/>
        </p:nvSpPr>
        <p:spPr>
          <a:xfrm>
            <a:off x="8750808" y="1828800"/>
            <a:ext cx="2286000" cy="246888"/>
          </a:xfrm>
          <a:prstGeom prst="rect">
            <a:avLst/>
          </a:prstGeom>
          <a:noFill/>
          <a:ln/>
        </p:spPr>
        <p:txBody>
          <a:bodyPr wrap="square" lIns="0" tIns="0" rIns="0" bIns="0" rtlCol="0" anchor="ctr">
            <a:normAutofit/>
          </a:bodyPr>
          <a:lstStyle/>
          <a:p>
            <a:pPr marL="0" indent="0">
              <a:buNone/>
            </a:pPr>
            <a:r>
              <a:rPr lang="en-US" sz="1450" b="1" dirty="0">
                <a:solidFill>
                  <a:srgbClr val="0B1F33"/>
                </a:solidFill>
              </a:rPr>
              <a:t>Mission</a:t>
            </a:r>
            <a:endParaRPr lang="en-US" sz="1450" dirty="0"/>
          </a:p>
        </p:txBody>
      </p:sp>
      <p:sp>
        <p:nvSpPr>
          <p:cNvPr id="32" name="Text 30"/>
          <p:cNvSpPr/>
          <p:nvPr/>
        </p:nvSpPr>
        <p:spPr>
          <a:xfrm>
            <a:off x="8750808" y="2167128"/>
            <a:ext cx="2286000" cy="2468880"/>
          </a:xfrm>
          <a:prstGeom prst="rect">
            <a:avLst/>
          </a:prstGeom>
          <a:noFill/>
          <a:ln/>
        </p:spPr>
        <p:txBody>
          <a:bodyPr wrap="square" lIns="254" tIns="254" rIns="254" bIns="254" rtlCol="0" anchor="t">
            <a:normAutofit/>
          </a:bodyPr>
          <a:lstStyle/>
          <a:p>
            <a:pPr marL="0" indent="0">
              <a:buNone/>
            </a:pPr>
            <a:r>
              <a:rPr lang="en-US" sz="980" dirty="0">
                <a:solidFill>
                  <a:srgbClr val="1F2D3A"/>
                </a:solidFill>
              </a:rPr>
              <a:t>To provide reliable, practical and value-driven consulting services that enable clients to design, improve, troubleshoot and optimise their processes, products, systems and projects.</a:t>
            </a:r>
            <a:endParaRPr lang="en-US" sz="980" dirty="0"/>
          </a:p>
        </p:txBody>
      </p:sp>
      <p:sp>
        <p:nvSpPr>
          <p:cNvPr id="33" name="Shape 31"/>
          <p:cNvSpPr/>
          <p:nvPr/>
        </p:nvSpPr>
        <p:spPr>
          <a:xfrm>
            <a:off x="2011680" y="5376672"/>
            <a:ext cx="8138160" cy="530352"/>
          </a:xfrm>
          <a:prstGeom prst="roundRect">
            <a:avLst>
              <a:gd name="adj" fmla="val 13793"/>
            </a:avLst>
          </a:prstGeom>
          <a:solidFill>
            <a:srgbClr val="EAF3F2"/>
          </a:solidFill>
          <a:ln w="12700">
            <a:solidFill>
              <a:srgbClr val="D0E6E5"/>
            </a:solidFill>
            <a:prstDash val="solid"/>
          </a:ln>
        </p:spPr>
        <p:txBody>
          <a:bodyPr/>
          <a:lstStyle/>
          <a:p>
            <a:endParaRPr lang="en-ZA"/>
          </a:p>
        </p:txBody>
      </p:sp>
      <p:sp>
        <p:nvSpPr>
          <p:cNvPr id="34" name="Text 32"/>
          <p:cNvSpPr/>
          <p:nvPr/>
        </p:nvSpPr>
        <p:spPr>
          <a:xfrm>
            <a:off x="2331720" y="5559552"/>
            <a:ext cx="7498080" cy="164592"/>
          </a:xfrm>
          <a:prstGeom prst="rect">
            <a:avLst/>
          </a:prstGeom>
          <a:noFill/>
          <a:ln/>
        </p:spPr>
        <p:txBody>
          <a:bodyPr wrap="square" lIns="0" tIns="0" rIns="0" bIns="0" rtlCol="0" anchor="ctr">
            <a:normAutofit/>
          </a:bodyPr>
          <a:lstStyle/>
          <a:p>
            <a:pPr marL="0" indent="0" algn="ctr">
              <a:buNone/>
            </a:pPr>
            <a:r>
              <a:rPr lang="en-US" sz="1070" b="1" dirty="0">
                <a:solidFill>
                  <a:srgbClr val="007C7A"/>
                </a:solidFill>
              </a:rPr>
              <a:t>We bridge technical knowledge and industrial implementation through expert-led consulting, structured problem solving and measurable improvement.</a:t>
            </a:r>
            <a:endParaRPr lang="en-US" sz="1070" dirty="0"/>
          </a:p>
        </p:txBody>
      </p:sp>
      <p:sp>
        <p:nvSpPr>
          <p:cNvPr id="35" name="Slide Number Placeholder 0"/>
          <p:cNvSpPr>
            <a:spLocks noGrp="1"/>
          </p:cNvSpPr>
          <p:nvPr>
            <p:ph type="sldNum" sz="quarter" idx="4294967295"/>
          </p:nvPr>
        </p:nvSpPr>
        <p:spPr>
          <a:xfrm>
            <a:off x="11338560" y="6492240"/>
            <a:ext cx="800000" cy="300000"/>
          </a:xfrm>
          <a:prstGeom prst="rect">
            <a:avLst/>
          </a:prstGeom>
          <a:extLst>
            <a:ext uri="{C572A759-6A51-4108-AA02-DFA0A04FC94B}">
              <ma14:wrappingTextBoxFlag xmlns:ma14="http://schemas.microsoft.com/office/mac/drawingml/2011/main" xmlns="" val="0"/>
            </a:ext>
          </a:extLst>
        </p:spPr>
        <p:txBody>
          <a:bodyPr/>
          <a:lstStyle>
            <a:lvl1pPr>
              <a:defRPr sz="800">
                <a:solidFill>
                  <a:srgbClr val="5E6C78"/>
                </a:solidFill>
                <a:latin typeface="Aptos"/>
                <a:ea typeface="Aptos"/>
                <a:cs typeface="Aptos"/>
              </a:defRPr>
            </a:lvl1pPr>
          </a:lstStyle>
          <a:p>
            <a:pPr algn="l"/>
            <a:fld id="{F7021451-1387-4CA6-816F-3879F97B5CBC}" type="slidenum">
              <a:rPr lang="en-US" b="0"/>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rot="2400000">
            <a:off x="8229600" y="-105156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3" name="Shape 1"/>
          <p:cNvSpPr/>
          <p:nvPr/>
        </p:nvSpPr>
        <p:spPr>
          <a:xfrm rot="2400000">
            <a:off x="8449056" y="-97840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4" name="Shape 2"/>
          <p:cNvSpPr/>
          <p:nvPr/>
        </p:nvSpPr>
        <p:spPr>
          <a:xfrm rot="2400000">
            <a:off x="8668512" y="-90525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5" name="Shape 3"/>
          <p:cNvSpPr/>
          <p:nvPr/>
        </p:nvSpPr>
        <p:spPr>
          <a:xfrm rot="2400000">
            <a:off x="8887968" y="-832104"/>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6" name="Shape 4"/>
          <p:cNvSpPr/>
          <p:nvPr/>
        </p:nvSpPr>
        <p:spPr>
          <a:xfrm rot="2400000">
            <a:off x="9107424" y="-758952"/>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7" name="Shape 5"/>
          <p:cNvSpPr/>
          <p:nvPr/>
        </p:nvSpPr>
        <p:spPr>
          <a:xfrm rot="2400000">
            <a:off x="9326880" y="-68580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8" name="Shape 6"/>
          <p:cNvSpPr/>
          <p:nvPr/>
        </p:nvSpPr>
        <p:spPr>
          <a:xfrm rot="2400000">
            <a:off x="9546336" y="-61264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9" name="Shape 7"/>
          <p:cNvSpPr/>
          <p:nvPr/>
        </p:nvSpPr>
        <p:spPr>
          <a:xfrm rot="2400000">
            <a:off x="9765792" y="-53949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10" name="Shape 8"/>
          <p:cNvSpPr/>
          <p:nvPr/>
        </p:nvSpPr>
        <p:spPr>
          <a:xfrm>
            <a:off x="10607040" y="0"/>
            <a:ext cx="1581912" cy="6858000"/>
          </a:xfrm>
          <a:prstGeom prst="rect">
            <a:avLst/>
          </a:prstGeom>
          <a:solidFill>
            <a:srgbClr val="EEF3F8"/>
          </a:solidFill>
          <a:ln w="12700">
            <a:solidFill>
              <a:srgbClr val="EEF3F8">
                <a:alpha val="0"/>
              </a:srgbClr>
            </a:solidFill>
            <a:prstDash val="solid"/>
          </a:ln>
        </p:spPr>
        <p:txBody>
          <a:bodyPr/>
          <a:lstStyle/>
          <a:p>
            <a:endParaRPr lang="en-ZA"/>
          </a:p>
        </p:txBody>
      </p:sp>
      <p:sp>
        <p:nvSpPr>
          <p:cNvPr id="11" name="Shape 9"/>
          <p:cNvSpPr/>
          <p:nvPr/>
        </p:nvSpPr>
        <p:spPr>
          <a:xfrm>
            <a:off x="10561320" y="0"/>
            <a:ext cx="73152" cy="6858000"/>
          </a:xfrm>
          <a:prstGeom prst="rect">
            <a:avLst/>
          </a:prstGeom>
          <a:solidFill>
            <a:srgbClr val="00A7A5"/>
          </a:solidFill>
          <a:ln w="12700">
            <a:solidFill>
              <a:srgbClr val="00A7A5"/>
            </a:solidFill>
            <a:prstDash val="solid"/>
          </a:ln>
        </p:spPr>
        <p:txBody>
          <a:bodyPr/>
          <a:lstStyle/>
          <a:p>
            <a:endParaRPr lang="en-ZA"/>
          </a:p>
        </p:txBody>
      </p:sp>
      <p:sp>
        <p:nvSpPr>
          <p:cNvPr id="12" name="Text 10"/>
          <p:cNvSpPr/>
          <p:nvPr/>
        </p:nvSpPr>
        <p:spPr>
          <a:xfrm>
            <a:off x="594360" y="411480"/>
            <a:ext cx="7863840" cy="411480"/>
          </a:xfrm>
          <a:prstGeom prst="rect">
            <a:avLst/>
          </a:prstGeom>
          <a:noFill/>
          <a:ln/>
        </p:spPr>
        <p:txBody>
          <a:bodyPr wrap="square" lIns="0" tIns="0" rIns="0" bIns="0" rtlCol="0" anchor="ctr">
            <a:normAutofit/>
          </a:bodyPr>
          <a:lstStyle/>
          <a:p>
            <a:pPr marL="0" indent="0">
              <a:buNone/>
            </a:pPr>
            <a:r>
              <a:rPr lang="en-US" sz="2800" b="1" dirty="0">
                <a:solidFill>
                  <a:srgbClr val="0B1F33"/>
                </a:solidFill>
                <a:latin typeface="Aptos Display" pitchFamily="34" charset="0"/>
                <a:ea typeface="Aptos Display" pitchFamily="34" charset="-122"/>
                <a:cs typeface="Aptos Display" pitchFamily="34" charset="-120"/>
              </a:rPr>
              <a:t>Values</a:t>
            </a:r>
            <a:endParaRPr lang="en-US" sz="2800" dirty="0"/>
          </a:p>
        </p:txBody>
      </p:sp>
      <p:sp>
        <p:nvSpPr>
          <p:cNvPr id="13" name="Shape 11"/>
          <p:cNvSpPr/>
          <p:nvPr/>
        </p:nvSpPr>
        <p:spPr>
          <a:xfrm>
            <a:off x="594360" y="896112"/>
            <a:ext cx="960120" cy="64008"/>
          </a:xfrm>
          <a:prstGeom prst="rect">
            <a:avLst/>
          </a:prstGeom>
          <a:solidFill>
            <a:srgbClr val="00A7A5"/>
          </a:solidFill>
          <a:ln w="12700">
            <a:solidFill>
              <a:srgbClr val="00A7A5"/>
            </a:solidFill>
            <a:prstDash val="solid"/>
          </a:ln>
        </p:spPr>
        <p:txBody>
          <a:bodyPr/>
          <a:lstStyle/>
          <a:p>
            <a:endParaRPr lang="en-ZA"/>
          </a:p>
        </p:txBody>
      </p:sp>
      <p:sp>
        <p:nvSpPr>
          <p:cNvPr id="14" name="Text 12"/>
          <p:cNvSpPr/>
          <p:nvPr/>
        </p:nvSpPr>
        <p:spPr>
          <a:xfrm>
            <a:off x="594360" y="1033272"/>
            <a:ext cx="8412480" cy="292608"/>
          </a:xfrm>
          <a:prstGeom prst="rect">
            <a:avLst/>
          </a:prstGeom>
          <a:noFill/>
          <a:ln/>
        </p:spPr>
        <p:txBody>
          <a:bodyPr wrap="square" lIns="0" tIns="0" rIns="0" bIns="0" rtlCol="0" anchor="ctr">
            <a:normAutofit/>
          </a:bodyPr>
          <a:lstStyle/>
          <a:p>
            <a:pPr marL="0" indent="0">
              <a:buNone/>
            </a:pPr>
            <a:r>
              <a:rPr lang="en-US" sz="1250" dirty="0">
                <a:solidFill>
                  <a:srgbClr val="5E6C78"/>
                </a:solidFill>
              </a:rPr>
              <a:t>The principles that shape how we deliver every assignment.</a:t>
            </a:r>
            <a:endParaRPr lang="en-US" sz="1250" dirty="0"/>
          </a:p>
        </p:txBody>
      </p:sp>
      <p:sp>
        <p:nvSpPr>
          <p:cNvPr id="15" name="Shape 13"/>
          <p:cNvSpPr/>
          <p:nvPr/>
        </p:nvSpPr>
        <p:spPr>
          <a:xfrm>
            <a:off x="685800" y="1600200"/>
            <a:ext cx="3246120" cy="1417320"/>
          </a:xfrm>
          <a:prstGeom prst="roundRect">
            <a:avLst>
              <a:gd name="adj" fmla="val 5161"/>
            </a:avLst>
          </a:prstGeom>
          <a:solidFill>
            <a:srgbClr val="FFFFFF"/>
          </a:solidFill>
          <a:ln w="12700">
            <a:solidFill>
              <a:srgbClr val="DCE6EE"/>
            </a:solidFill>
            <a:prstDash val="solid"/>
          </a:ln>
        </p:spPr>
        <p:txBody>
          <a:bodyPr/>
          <a:lstStyle/>
          <a:p>
            <a:endParaRPr lang="en-ZA"/>
          </a:p>
        </p:txBody>
      </p:sp>
      <p:sp>
        <p:nvSpPr>
          <p:cNvPr id="16" name="Shape 14"/>
          <p:cNvSpPr/>
          <p:nvPr/>
        </p:nvSpPr>
        <p:spPr>
          <a:xfrm>
            <a:off x="685800" y="1600200"/>
            <a:ext cx="73152" cy="1417320"/>
          </a:xfrm>
          <a:prstGeom prst="rect">
            <a:avLst/>
          </a:prstGeom>
          <a:solidFill>
            <a:srgbClr val="00A7A5"/>
          </a:solidFill>
          <a:ln w="12700">
            <a:solidFill>
              <a:srgbClr val="00A7A5"/>
            </a:solidFill>
            <a:prstDash val="solid"/>
          </a:ln>
        </p:spPr>
        <p:txBody>
          <a:bodyPr/>
          <a:lstStyle/>
          <a:p>
            <a:endParaRPr lang="en-ZA"/>
          </a:p>
        </p:txBody>
      </p:sp>
      <p:sp>
        <p:nvSpPr>
          <p:cNvPr id="17" name="Shape 15"/>
          <p:cNvSpPr/>
          <p:nvPr/>
        </p:nvSpPr>
        <p:spPr>
          <a:xfrm>
            <a:off x="914400" y="1828800"/>
            <a:ext cx="411480" cy="411480"/>
          </a:xfrm>
          <a:prstGeom prst="ellipse">
            <a:avLst/>
          </a:prstGeom>
          <a:solidFill>
            <a:srgbClr val="00A7A5">
              <a:alpha val="88000"/>
            </a:srgbClr>
          </a:solidFill>
          <a:ln w="12700">
            <a:solidFill>
              <a:srgbClr val="00A7A5">
                <a:alpha val="0"/>
              </a:srgbClr>
            </a:solidFill>
            <a:prstDash val="solid"/>
          </a:ln>
        </p:spPr>
        <p:txBody>
          <a:bodyPr/>
          <a:lstStyle/>
          <a:p>
            <a:endParaRPr lang="en-ZA"/>
          </a:p>
        </p:txBody>
      </p:sp>
      <p:sp>
        <p:nvSpPr>
          <p:cNvPr id="18" name="Text 16"/>
          <p:cNvSpPr/>
          <p:nvPr/>
        </p:nvSpPr>
        <p:spPr>
          <a:xfrm>
            <a:off x="978408" y="1901952"/>
            <a:ext cx="283464" cy="146304"/>
          </a:xfrm>
          <a:prstGeom prst="rect">
            <a:avLst/>
          </a:prstGeom>
          <a:noFill/>
          <a:ln/>
        </p:spPr>
        <p:txBody>
          <a:bodyPr wrap="square" lIns="0" tIns="0" rIns="0" bIns="0" rtlCol="0" anchor="ctr"/>
          <a:lstStyle/>
          <a:p>
            <a:pPr marL="0" indent="0" algn="ctr">
              <a:buNone/>
            </a:pPr>
            <a:r>
              <a:rPr lang="en-US" sz="900" b="1" dirty="0">
                <a:solidFill>
                  <a:srgbClr val="00A7A5"/>
                </a:solidFill>
              </a:rPr>
              <a:t>01</a:t>
            </a:r>
            <a:endParaRPr lang="en-US" sz="900" dirty="0"/>
          </a:p>
        </p:txBody>
      </p:sp>
      <p:sp>
        <p:nvSpPr>
          <p:cNvPr id="19" name="Text 17"/>
          <p:cNvSpPr/>
          <p:nvPr/>
        </p:nvSpPr>
        <p:spPr>
          <a:xfrm>
            <a:off x="1435608" y="1828800"/>
            <a:ext cx="2286000" cy="246888"/>
          </a:xfrm>
          <a:prstGeom prst="rect">
            <a:avLst/>
          </a:prstGeom>
          <a:noFill/>
          <a:ln/>
        </p:spPr>
        <p:txBody>
          <a:bodyPr wrap="square" lIns="0" tIns="0" rIns="0" bIns="0" rtlCol="0" anchor="ctr">
            <a:normAutofit/>
          </a:bodyPr>
          <a:lstStyle/>
          <a:p>
            <a:pPr marL="0" indent="0">
              <a:buNone/>
            </a:pPr>
            <a:r>
              <a:rPr lang="en-US" sz="1450" b="1" dirty="0">
                <a:solidFill>
                  <a:srgbClr val="0B1F33"/>
                </a:solidFill>
              </a:rPr>
              <a:t>Technical Excellence</a:t>
            </a:r>
            <a:endParaRPr lang="en-US" sz="1450" dirty="0"/>
          </a:p>
        </p:txBody>
      </p:sp>
      <p:sp>
        <p:nvSpPr>
          <p:cNvPr id="20" name="Text 18"/>
          <p:cNvSpPr/>
          <p:nvPr/>
        </p:nvSpPr>
        <p:spPr>
          <a:xfrm>
            <a:off x="1435608" y="2167128"/>
            <a:ext cx="2286000" cy="640080"/>
          </a:xfrm>
          <a:prstGeom prst="rect">
            <a:avLst/>
          </a:prstGeom>
          <a:noFill/>
          <a:ln/>
        </p:spPr>
        <p:txBody>
          <a:bodyPr wrap="square" lIns="254" tIns="254" rIns="254" bIns="254" rtlCol="0" anchor="t">
            <a:normAutofit/>
          </a:bodyPr>
          <a:lstStyle/>
          <a:p>
            <a:pPr marL="0" indent="0">
              <a:buNone/>
            </a:pPr>
            <a:r>
              <a:rPr lang="en-US" sz="980" dirty="0">
                <a:solidFill>
                  <a:srgbClr val="1F2D3A"/>
                </a:solidFill>
              </a:rPr>
              <a:t>Sound engineering, evidence-led analysis and industry best practice.</a:t>
            </a:r>
            <a:endParaRPr lang="en-US" sz="980" dirty="0"/>
          </a:p>
        </p:txBody>
      </p:sp>
      <p:sp>
        <p:nvSpPr>
          <p:cNvPr id="21" name="Shape 19"/>
          <p:cNvSpPr/>
          <p:nvPr/>
        </p:nvSpPr>
        <p:spPr>
          <a:xfrm>
            <a:off x="4389120" y="1600200"/>
            <a:ext cx="3246120" cy="1417320"/>
          </a:xfrm>
          <a:prstGeom prst="roundRect">
            <a:avLst>
              <a:gd name="adj" fmla="val 5161"/>
            </a:avLst>
          </a:prstGeom>
          <a:solidFill>
            <a:srgbClr val="FFFFFF"/>
          </a:solidFill>
          <a:ln w="12700">
            <a:solidFill>
              <a:srgbClr val="DCE6EE"/>
            </a:solidFill>
            <a:prstDash val="solid"/>
          </a:ln>
        </p:spPr>
        <p:txBody>
          <a:bodyPr/>
          <a:lstStyle/>
          <a:p>
            <a:endParaRPr lang="en-ZA"/>
          </a:p>
        </p:txBody>
      </p:sp>
      <p:sp>
        <p:nvSpPr>
          <p:cNvPr id="22" name="Shape 20"/>
          <p:cNvSpPr/>
          <p:nvPr/>
        </p:nvSpPr>
        <p:spPr>
          <a:xfrm>
            <a:off x="4389120" y="1600200"/>
            <a:ext cx="73152" cy="1417320"/>
          </a:xfrm>
          <a:prstGeom prst="rect">
            <a:avLst/>
          </a:prstGeom>
          <a:solidFill>
            <a:srgbClr val="F2B84B"/>
          </a:solidFill>
          <a:ln w="12700">
            <a:solidFill>
              <a:srgbClr val="F2B84B"/>
            </a:solidFill>
            <a:prstDash val="solid"/>
          </a:ln>
        </p:spPr>
        <p:txBody>
          <a:bodyPr/>
          <a:lstStyle/>
          <a:p>
            <a:endParaRPr lang="en-ZA"/>
          </a:p>
        </p:txBody>
      </p:sp>
      <p:sp>
        <p:nvSpPr>
          <p:cNvPr id="23" name="Shape 21"/>
          <p:cNvSpPr/>
          <p:nvPr/>
        </p:nvSpPr>
        <p:spPr>
          <a:xfrm>
            <a:off x="4617720" y="1828800"/>
            <a:ext cx="411480" cy="411480"/>
          </a:xfrm>
          <a:prstGeom prst="ellipse">
            <a:avLst/>
          </a:prstGeom>
          <a:solidFill>
            <a:srgbClr val="F2B84B">
              <a:alpha val="88000"/>
            </a:srgbClr>
          </a:solidFill>
          <a:ln w="12700">
            <a:solidFill>
              <a:srgbClr val="F2B84B">
                <a:alpha val="0"/>
              </a:srgbClr>
            </a:solidFill>
            <a:prstDash val="solid"/>
          </a:ln>
        </p:spPr>
        <p:txBody>
          <a:bodyPr/>
          <a:lstStyle/>
          <a:p>
            <a:endParaRPr lang="en-ZA"/>
          </a:p>
        </p:txBody>
      </p:sp>
      <p:sp>
        <p:nvSpPr>
          <p:cNvPr id="24" name="Text 22"/>
          <p:cNvSpPr/>
          <p:nvPr/>
        </p:nvSpPr>
        <p:spPr>
          <a:xfrm>
            <a:off x="4681728" y="1901952"/>
            <a:ext cx="283464" cy="146304"/>
          </a:xfrm>
          <a:prstGeom prst="rect">
            <a:avLst/>
          </a:prstGeom>
          <a:noFill/>
          <a:ln/>
        </p:spPr>
        <p:txBody>
          <a:bodyPr wrap="square" lIns="0" tIns="0" rIns="0" bIns="0" rtlCol="0" anchor="ctr"/>
          <a:lstStyle/>
          <a:p>
            <a:pPr marL="0" indent="0" algn="ctr">
              <a:buNone/>
            </a:pPr>
            <a:r>
              <a:rPr lang="en-US" sz="900" b="1" dirty="0">
                <a:solidFill>
                  <a:srgbClr val="F2B84B"/>
                </a:solidFill>
              </a:rPr>
              <a:t>02</a:t>
            </a:r>
            <a:endParaRPr lang="en-US" sz="900" dirty="0"/>
          </a:p>
        </p:txBody>
      </p:sp>
      <p:sp>
        <p:nvSpPr>
          <p:cNvPr id="25" name="Text 23"/>
          <p:cNvSpPr/>
          <p:nvPr/>
        </p:nvSpPr>
        <p:spPr>
          <a:xfrm>
            <a:off x="5138928" y="1828800"/>
            <a:ext cx="2286000" cy="246888"/>
          </a:xfrm>
          <a:prstGeom prst="rect">
            <a:avLst/>
          </a:prstGeom>
          <a:noFill/>
          <a:ln/>
        </p:spPr>
        <p:txBody>
          <a:bodyPr wrap="square" lIns="0" tIns="0" rIns="0" bIns="0" rtlCol="0" anchor="ctr">
            <a:normAutofit/>
          </a:bodyPr>
          <a:lstStyle/>
          <a:p>
            <a:pPr marL="0" indent="0">
              <a:buNone/>
            </a:pPr>
            <a:r>
              <a:rPr lang="en-US" sz="1450" b="1" dirty="0">
                <a:solidFill>
                  <a:srgbClr val="0B1F33"/>
                </a:solidFill>
              </a:rPr>
              <a:t>Integrity &amp; Professionalism</a:t>
            </a:r>
            <a:endParaRPr lang="en-US" sz="1450" dirty="0"/>
          </a:p>
        </p:txBody>
      </p:sp>
      <p:sp>
        <p:nvSpPr>
          <p:cNvPr id="26" name="Text 24"/>
          <p:cNvSpPr/>
          <p:nvPr/>
        </p:nvSpPr>
        <p:spPr>
          <a:xfrm>
            <a:off x="5138928" y="2167128"/>
            <a:ext cx="2286000" cy="640080"/>
          </a:xfrm>
          <a:prstGeom prst="rect">
            <a:avLst/>
          </a:prstGeom>
          <a:noFill/>
          <a:ln/>
        </p:spPr>
        <p:txBody>
          <a:bodyPr wrap="square" lIns="254" tIns="254" rIns="254" bIns="254" rtlCol="0" anchor="t">
            <a:normAutofit/>
          </a:bodyPr>
          <a:lstStyle/>
          <a:p>
            <a:pPr marL="0" indent="0">
              <a:buNone/>
            </a:pPr>
            <a:r>
              <a:rPr lang="en-US" sz="980" dirty="0">
                <a:solidFill>
                  <a:srgbClr val="1F2D3A"/>
                </a:solidFill>
              </a:rPr>
              <a:t>Ethical, transparent and accountable work.</a:t>
            </a:r>
            <a:endParaRPr lang="en-US" sz="980" dirty="0"/>
          </a:p>
        </p:txBody>
      </p:sp>
      <p:sp>
        <p:nvSpPr>
          <p:cNvPr id="27" name="Shape 25"/>
          <p:cNvSpPr/>
          <p:nvPr/>
        </p:nvSpPr>
        <p:spPr>
          <a:xfrm>
            <a:off x="8092440" y="1600200"/>
            <a:ext cx="3246120" cy="1417320"/>
          </a:xfrm>
          <a:prstGeom prst="roundRect">
            <a:avLst>
              <a:gd name="adj" fmla="val 5161"/>
            </a:avLst>
          </a:prstGeom>
          <a:solidFill>
            <a:srgbClr val="FFFFFF"/>
          </a:solidFill>
          <a:ln w="12700">
            <a:solidFill>
              <a:srgbClr val="DCE6EE"/>
            </a:solidFill>
            <a:prstDash val="solid"/>
          </a:ln>
        </p:spPr>
        <p:txBody>
          <a:bodyPr/>
          <a:lstStyle/>
          <a:p>
            <a:endParaRPr lang="en-ZA"/>
          </a:p>
        </p:txBody>
      </p:sp>
      <p:sp>
        <p:nvSpPr>
          <p:cNvPr id="28" name="Shape 26"/>
          <p:cNvSpPr/>
          <p:nvPr/>
        </p:nvSpPr>
        <p:spPr>
          <a:xfrm>
            <a:off x="8092440" y="1600200"/>
            <a:ext cx="73152" cy="1417320"/>
          </a:xfrm>
          <a:prstGeom prst="rect">
            <a:avLst/>
          </a:prstGeom>
          <a:solidFill>
            <a:srgbClr val="123C69"/>
          </a:solidFill>
          <a:ln w="12700">
            <a:solidFill>
              <a:srgbClr val="123C69"/>
            </a:solidFill>
            <a:prstDash val="solid"/>
          </a:ln>
        </p:spPr>
        <p:txBody>
          <a:bodyPr/>
          <a:lstStyle/>
          <a:p>
            <a:endParaRPr lang="en-ZA"/>
          </a:p>
        </p:txBody>
      </p:sp>
      <p:sp>
        <p:nvSpPr>
          <p:cNvPr id="29" name="Shape 27"/>
          <p:cNvSpPr/>
          <p:nvPr/>
        </p:nvSpPr>
        <p:spPr>
          <a:xfrm>
            <a:off x="8321040" y="1828800"/>
            <a:ext cx="411480" cy="411480"/>
          </a:xfrm>
          <a:prstGeom prst="ellipse">
            <a:avLst/>
          </a:prstGeom>
          <a:solidFill>
            <a:srgbClr val="123C69">
              <a:alpha val="88000"/>
            </a:srgbClr>
          </a:solidFill>
          <a:ln w="12700">
            <a:solidFill>
              <a:srgbClr val="123C69">
                <a:alpha val="0"/>
              </a:srgbClr>
            </a:solidFill>
            <a:prstDash val="solid"/>
          </a:ln>
        </p:spPr>
        <p:txBody>
          <a:bodyPr/>
          <a:lstStyle/>
          <a:p>
            <a:endParaRPr lang="en-ZA"/>
          </a:p>
        </p:txBody>
      </p:sp>
      <p:sp>
        <p:nvSpPr>
          <p:cNvPr id="30" name="Text 28"/>
          <p:cNvSpPr/>
          <p:nvPr/>
        </p:nvSpPr>
        <p:spPr>
          <a:xfrm>
            <a:off x="8385048" y="1901952"/>
            <a:ext cx="283464" cy="146304"/>
          </a:xfrm>
          <a:prstGeom prst="rect">
            <a:avLst/>
          </a:prstGeom>
          <a:noFill/>
          <a:ln/>
        </p:spPr>
        <p:txBody>
          <a:bodyPr wrap="square" lIns="0" tIns="0" rIns="0" bIns="0" rtlCol="0" anchor="ctr"/>
          <a:lstStyle/>
          <a:p>
            <a:pPr marL="0" indent="0" algn="ctr">
              <a:buNone/>
            </a:pPr>
            <a:r>
              <a:rPr lang="en-US" sz="900" b="1" dirty="0">
                <a:solidFill>
                  <a:srgbClr val="123C69"/>
                </a:solidFill>
              </a:rPr>
              <a:t>03</a:t>
            </a:r>
            <a:endParaRPr lang="en-US" sz="900" dirty="0"/>
          </a:p>
        </p:txBody>
      </p:sp>
      <p:sp>
        <p:nvSpPr>
          <p:cNvPr id="31" name="Text 29"/>
          <p:cNvSpPr/>
          <p:nvPr/>
        </p:nvSpPr>
        <p:spPr>
          <a:xfrm>
            <a:off x="8842248" y="1828800"/>
            <a:ext cx="2286000" cy="246888"/>
          </a:xfrm>
          <a:prstGeom prst="rect">
            <a:avLst/>
          </a:prstGeom>
          <a:noFill/>
          <a:ln/>
        </p:spPr>
        <p:txBody>
          <a:bodyPr wrap="square" lIns="0" tIns="0" rIns="0" bIns="0" rtlCol="0" anchor="ctr">
            <a:normAutofit/>
          </a:bodyPr>
          <a:lstStyle/>
          <a:p>
            <a:pPr marL="0" indent="0">
              <a:buNone/>
            </a:pPr>
            <a:r>
              <a:rPr lang="en-US" sz="1450" b="1" dirty="0">
                <a:solidFill>
                  <a:srgbClr val="0B1F33"/>
                </a:solidFill>
              </a:rPr>
              <a:t>Innovation with Practicality</a:t>
            </a:r>
            <a:endParaRPr lang="en-US" sz="1450" dirty="0"/>
          </a:p>
        </p:txBody>
      </p:sp>
      <p:sp>
        <p:nvSpPr>
          <p:cNvPr id="32" name="Text 30"/>
          <p:cNvSpPr/>
          <p:nvPr/>
        </p:nvSpPr>
        <p:spPr>
          <a:xfrm>
            <a:off x="8842248" y="2167128"/>
            <a:ext cx="2286000" cy="640080"/>
          </a:xfrm>
          <a:prstGeom prst="rect">
            <a:avLst/>
          </a:prstGeom>
          <a:noFill/>
          <a:ln/>
        </p:spPr>
        <p:txBody>
          <a:bodyPr wrap="square" lIns="254" tIns="254" rIns="254" bIns="254" rtlCol="0" anchor="t">
            <a:normAutofit/>
          </a:bodyPr>
          <a:lstStyle/>
          <a:p>
            <a:pPr marL="0" indent="0">
              <a:buNone/>
            </a:pPr>
            <a:r>
              <a:rPr lang="en-US" sz="980" dirty="0">
                <a:solidFill>
                  <a:srgbClr val="1F2D3A"/>
                </a:solidFill>
              </a:rPr>
              <a:t>Creative but implementable solutions that fit industrial realities.</a:t>
            </a:r>
            <a:endParaRPr lang="en-US" sz="980" dirty="0"/>
          </a:p>
        </p:txBody>
      </p:sp>
      <p:sp>
        <p:nvSpPr>
          <p:cNvPr id="33" name="Shape 31"/>
          <p:cNvSpPr/>
          <p:nvPr/>
        </p:nvSpPr>
        <p:spPr>
          <a:xfrm>
            <a:off x="685800" y="3566160"/>
            <a:ext cx="3246120" cy="1417320"/>
          </a:xfrm>
          <a:prstGeom prst="roundRect">
            <a:avLst>
              <a:gd name="adj" fmla="val 5161"/>
            </a:avLst>
          </a:prstGeom>
          <a:solidFill>
            <a:srgbClr val="FFFFFF"/>
          </a:solidFill>
          <a:ln w="12700">
            <a:solidFill>
              <a:srgbClr val="DCE6EE"/>
            </a:solidFill>
            <a:prstDash val="solid"/>
          </a:ln>
        </p:spPr>
        <p:txBody>
          <a:bodyPr/>
          <a:lstStyle/>
          <a:p>
            <a:endParaRPr lang="en-ZA"/>
          </a:p>
        </p:txBody>
      </p:sp>
      <p:sp>
        <p:nvSpPr>
          <p:cNvPr id="34" name="Shape 32"/>
          <p:cNvSpPr/>
          <p:nvPr/>
        </p:nvSpPr>
        <p:spPr>
          <a:xfrm>
            <a:off x="685800" y="3566160"/>
            <a:ext cx="73152" cy="1417320"/>
          </a:xfrm>
          <a:prstGeom prst="rect">
            <a:avLst/>
          </a:prstGeom>
          <a:solidFill>
            <a:srgbClr val="007C7A"/>
          </a:solidFill>
          <a:ln w="12700">
            <a:solidFill>
              <a:srgbClr val="007C7A"/>
            </a:solidFill>
            <a:prstDash val="solid"/>
          </a:ln>
        </p:spPr>
        <p:txBody>
          <a:bodyPr/>
          <a:lstStyle/>
          <a:p>
            <a:endParaRPr lang="en-ZA"/>
          </a:p>
        </p:txBody>
      </p:sp>
      <p:sp>
        <p:nvSpPr>
          <p:cNvPr id="35" name="Shape 33"/>
          <p:cNvSpPr/>
          <p:nvPr/>
        </p:nvSpPr>
        <p:spPr>
          <a:xfrm>
            <a:off x="914400" y="3794760"/>
            <a:ext cx="411480" cy="411480"/>
          </a:xfrm>
          <a:prstGeom prst="ellipse">
            <a:avLst/>
          </a:prstGeom>
          <a:solidFill>
            <a:srgbClr val="007C7A">
              <a:alpha val="88000"/>
            </a:srgbClr>
          </a:solidFill>
          <a:ln w="12700">
            <a:solidFill>
              <a:srgbClr val="007C7A">
                <a:alpha val="0"/>
              </a:srgbClr>
            </a:solidFill>
            <a:prstDash val="solid"/>
          </a:ln>
        </p:spPr>
        <p:txBody>
          <a:bodyPr/>
          <a:lstStyle/>
          <a:p>
            <a:endParaRPr lang="en-ZA"/>
          </a:p>
        </p:txBody>
      </p:sp>
      <p:sp>
        <p:nvSpPr>
          <p:cNvPr id="36" name="Text 34"/>
          <p:cNvSpPr/>
          <p:nvPr/>
        </p:nvSpPr>
        <p:spPr>
          <a:xfrm>
            <a:off x="978408" y="3867912"/>
            <a:ext cx="283464" cy="146304"/>
          </a:xfrm>
          <a:prstGeom prst="rect">
            <a:avLst/>
          </a:prstGeom>
          <a:noFill/>
          <a:ln/>
        </p:spPr>
        <p:txBody>
          <a:bodyPr wrap="square" lIns="0" tIns="0" rIns="0" bIns="0" rtlCol="0" anchor="ctr"/>
          <a:lstStyle/>
          <a:p>
            <a:pPr marL="0" indent="0" algn="ctr">
              <a:buNone/>
            </a:pPr>
            <a:r>
              <a:rPr lang="en-US" sz="900" b="1" dirty="0">
                <a:solidFill>
                  <a:srgbClr val="007C7A"/>
                </a:solidFill>
              </a:rPr>
              <a:t>04</a:t>
            </a:r>
            <a:endParaRPr lang="en-US" sz="900" dirty="0"/>
          </a:p>
        </p:txBody>
      </p:sp>
      <p:sp>
        <p:nvSpPr>
          <p:cNvPr id="37" name="Text 35"/>
          <p:cNvSpPr/>
          <p:nvPr/>
        </p:nvSpPr>
        <p:spPr>
          <a:xfrm>
            <a:off x="1435608" y="3794760"/>
            <a:ext cx="2286000" cy="246888"/>
          </a:xfrm>
          <a:prstGeom prst="rect">
            <a:avLst/>
          </a:prstGeom>
          <a:noFill/>
          <a:ln/>
        </p:spPr>
        <p:txBody>
          <a:bodyPr wrap="square" lIns="0" tIns="0" rIns="0" bIns="0" rtlCol="0" anchor="ctr">
            <a:normAutofit/>
          </a:bodyPr>
          <a:lstStyle/>
          <a:p>
            <a:pPr marL="0" indent="0">
              <a:buNone/>
            </a:pPr>
            <a:r>
              <a:rPr lang="en-US" sz="1450" b="1" dirty="0">
                <a:solidFill>
                  <a:srgbClr val="0B1F33"/>
                </a:solidFill>
              </a:rPr>
              <a:t>Client-Centred Delivery</a:t>
            </a:r>
            <a:endParaRPr lang="en-US" sz="1450" dirty="0"/>
          </a:p>
        </p:txBody>
      </p:sp>
      <p:sp>
        <p:nvSpPr>
          <p:cNvPr id="38" name="Text 36"/>
          <p:cNvSpPr/>
          <p:nvPr/>
        </p:nvSpPr>
        <p:spPr>
          <a:xfrm>
            <a:off x="1435608" y="4133088"/>
            <a:ext cx="2286000" cy="640080"/>
          </a:xfrm>
          <a:prstGeom prst="rect">
            <a:avLst/>
          </a:prstGeom>
          <a:noFill/>
          <a:ln/>
        </p:spPr>
        <p:txBody>
          <a:bodyPr wrap="square" lIns="254" tIns="254" rIns="254" bIns="254" rtlCol="0" anchor="t">
            <a:normAutofit/>
          </a:bodyPr>
          <a:lstStyle/>
          <a:p>
            <a:pPr marL="0" indent="0">
              <a:buNone/>
            </a:pPr>
            <a:r>
              <a:rPr lang="en-US" sz="980" dirty="0">
                <a:solidFill>
                  <a:srgbClr val="1F2D3A"/>
                </a:solidFill>
              </a:rPr>
              <a:t>Solutions aligned to client needs, risk profile and business objectives.</a:t>
            </a:r>
            <a:endParaRPr lang="en-US" sz="980" dirty="0"/>
          </a:p>
        </p:txBody>
      </p:sp>
      <p:sp>
        <p:nvSpPr>
          <p:cNvPr id="39" name="Shape 37"/>
          <p:cNvSpPr/>
          <p:nvPr/>
        </p:nvSpPr>
        <p:spPr>
          <a:xfrm>
            <a:off x="4389120" y="3566160"/>
            <a:ext cx="3246120" cy="1417320"/>
          </a:xfrm>
          <a:prstGeom prst="roundRect">
            <a:avLst>
              <a:gd name="adj" fmla="val 5161"/>
            </a:avLst>
          </a:prstGeom>
          <a:solidFill>
            <a:srgbClr val="FFFFFF"/>
          </a:solidFill>
          <a:ln w="12700">
            <a:solidFill>
              <a:srgbClr val="DCE6EE"/>
            </a:solidFill>
            <a:prstDash val="solid"/>
          </a:ln>
        </p:spPr>
        <p:txBody>
          <a:bodyPr/>
          <a:lstStyle/>
          <a:p>
            <a:endParaRPr lang="en-ZA"/>
          </a:p>
        </p:txBody>
      </p:sp>
      <p:sp>
        <p:nvSpPr>
          <p:cNvPr id="40" name="Shape 38"/>
          <p:cNvSpPr/>
          <p:nvPr/>
        </p:nvSpPr>
        <p:spPr>
          <a:xfrm>
            <a:off x="4389120" y="3566160"/>
            <a:ext cx="73152" cy="1417320"/>
          </a:xfrm>
          <a:prstGeom prst="rect">
            <a:avLst/>
          </a:prstGeom>
          <a:solidFill>
            <a:srgbClr val="2E8B57"/>
          </a:solidFill>
          <a:ln w="12700">
            <a:solidFill>
              <a:srgbClr val="2E8B57"/>
            </a:solidFill>
            <a:prstDash val="solid"/>
          </a:ln>
        </p:spPr>
        <p:txBody>
          <a:bodyPr/>
          <a:lstStyle/>
          <a:p>
            <a:endParaRPr lang="en-ZA"/>
          </a:p>
        </p:txBody>
      </p:sp>
      <p:sp>
        <p:nvSpPr>
          <p:cNvPr id="41" name="Shape 39"/>
          <p:cNvSpPr/>
          <p:nvPr/>
        </p:nvSpPr>
        <p:spPr>
          <a:xfrm>
            <a:off x="4617720" y="3794760"/>
            <a:ext cx="411480" cy="411480"/>
          </a:xfrm>
          <a:prstGeom prst="ellipse">
            <a:avLst/>
          </a:prstGeom>
          <a:solidFill>
            <a:srgbClr val="2E8B57">
              <a:alpha val="88000"/>
            </a:srgbClr>
          </a:solidFill>
          <a:ln w="12700">
            <a:solidFill>
              <a:srgbClr val="2E8B57">
                <a:alpha val="0"/>
              </a:srgbClr>
            </a:solidFill>
            <a:prstDash val="solid"/>
          </a:ln>
        </p:spPr>
        <p:txBody>
          <a:bodyPr/>
          <a:lstStyle/>
          <a:p>
            <a:endParaRPr lang="en-ZA"/>
          </a:p>
        </p:txBody>
      </p:sp>
      <p:sp>
        <p:nvSpPr>
          <p:cNvPr id="42" name="Text 40"/>
          <p:cNvSpPr/>
          <p:nvPr/>
        </p:nvSpPr>
        <p:spPr>
          <a:xfrm>
            <a:off x="4681728" y="3867912"/>
            <a:ext cx="283464" cy="146304"/>
          </a:xfrm>
          <a:prstGeom prst="rect">
            <a:avLst/>
          </a:prstGeom>
          <a:noFill/>
          <a:ln/>
        </p:spPr>
        <p:txBody>
          <a:bodyPr wrap="square" lIns="0" tIns="0" rIns="0" bIns="0" rtlCol="0" anchor="ctr"/>
          <a:lstStyle/>
          <a:p>
            <a:pPr marL="0" indent="0" algn="ctr">
              <a:buNone/>
            </a:pPr>
            <a:r>
              <a:rPr lang="en-US" sz="900" b="1" dirty="0">
                <a:solidFill>
                  <a:srgbClr val="2E8B57"/>
                </a:solidFill>
              </a:rPr>
              <a:t>05</a:t>
            </a:r>
            <a:endParaRPr lang="en-US" sz="900" dirty="0"/>
          </a:p>
        </p:txBody>
      </p:sp>
      <p:sp>
        <p:nvSpPr>
          <p:cNvPr id="43" name="Text 41"/>
          <p:cNvSpPr/>
          <p:nvPr/>
        </p:nvSpPr>
        <p:spPr>
          <a:xfrm>
            <a:off x="5138928" y="3794760"/>
            <a:ext cx="2286000" cy="246888"/>
          </a:xfrm>
          <a:prstGeom prst="rect">
            <a:avLst/>
          </a:prstGeom>
          <a:noFill/>
          <a:ln/>
        </p:spPr>
        <p:txBody>
          <a:bodyPr wrap="square" lIns="0" tIns="0" rIns="0" bIns="0" rtlCol="0" anchor="ctr">
            <a:normAutofit/>
          </a:bodyPr>
          <a:lstStyle/>
          <a:p>
            <a:pPr marL="0" indent="0">
              <a:buNone/>
            </a:pPr>
            <a:r>
              <a:rPr lang="en-US" sz="1450" b="1" dirty="0">
                <a:solidFill>
                  <a:srgbClr val="0B1F33"/>
                </a:solidFill>
              </a:rPr>
              <a:t>Continuous Improvement</a:t>
            </a:r>
            <a:endParaRPr lang="en-US" sz="1450" dirty="0"/>
          </a:p>
        </p:txBody>
      </p:sp>
      <p:sp>
        <p:nvSpPr>
          <p:cNvPr id="44" name="Text 42"/>
          <p:cNvSpPr/>
          <p:nvPr/>
        </p:nvSpPr>
        <p:spPr>
          <a:xfrm>
            <a:off x="5138928" y="4133088"/>
            <a:ext cx="2286000" cy="640080"/>
          </a:xfrm>
          <a:prstGeom prst="rect">
            <a:avLst/>
          </a:prstGeom>
          <a:noFill/>
          <a:ln/>
        </p:spPr>
        <p:txBody>
          <a:bodyPr wrap="square" lIns="254" tIns="254" rIns="254" bIns="254" rtlCol="0" anchor="t">
            <a:normAutofit/>
          </a:bodyPr>
          <a:lstStyle/>
          <a:p>
            <a:pPr marL="0" indent="0">
              <a:buNone/>
            </a:pPr>
            <a:r>
              <a:rPr lang="en-US" sz="980" dirty="0">
                <a:solidFill>
                  <a:srgbClr val="1F2D3A"/>
                </a:solidFill>
              </a:rPr>
              <a:t>Efficiency, waste reduction and sustainable performance improvement.</a:t>
            </a:r>
            <a:endParaRPr lang="en-US" sz="980" dirty="0"/>
          </a:p>
        </p:txBody>
      </p:sp>
      <p:sp>
        <p:nvSpPr>
          <p:cNvPr id="45" name="Shape 43"/>
          <p:cNvSpPr/>
          <p:nvPr/>
        </p:nvSpPr>
        <p:spPr>
          <a:xfrm>
            <a:off x="8092440" y="3566160"/>
            <a:ext cx="3246120" cy="1417320"/>
          </a:xfrm>
          <a:prstGeom prst="roundRect">
            <a:avLst>
              <a:gd name="adj" fmla="val 5161"/>
            </a:avLst>
          </a:prstGeom>
          <a:solidFill>
            <a:srgbClr val="FFFFFF"/>
          </a:solidFill>
          <a:ln w="12700">
            <a:solidFill>
              <a:srgbClr val="DCE6EE"/>
            </a:solidFill>
            <a:prstDash val="solid"/>
          </a:ln>
        </p:spPr>
        <p:txBody>
          <a:bodyPr/>
          <a:lstStyle/>
          <a:p>
            <a:endParaRPr lang="en-ZA"/>
          </a:p>
        </p:txBody>
      </p:sp>
      <p:sp>
        <p:nvSpPr>
          <p:cNvPr id="46" name="Shape 44"/>
          <p:cNvSpPr/>
          <p:nvPr/>
        </p:nvSpPr>
        <p:spPr>
          <a:xfrm>
            <a:off x="8092440" y="3566160"/>
            <a:ext cx="73152" cy="1417320"/>
          </a:xfrm>
          <a:prstGeom prst="rect">
            <a:avLst/>
          </a:prstGeom>
          <a:solidFill>
            <a:srgbClr val="0B1F33"/>
          </a:solidFill>
          <a:ln w="12700">
            <a:solidFill>
              <a:srgbClr val="0B1F33"/>
            </a:solidFill>
            <a:prstDash val="solid"/>
          </a:ln>
        </p:spPr>
        <p:txBody>
          <a:bodyPr/>
          <a:lstStyle/>
          <a:p>
            <a:endParaRPr lang="en-ZA"/>
          </a:p>
        </p:txBody>
      </p:sp>
      <p:sp>
        <p:nvSpPr>
          <p:cNvPr id="47" name="Shape 45"/>
          <p:cNvSpPr/>
          <p:nvPr/>
        </p:nvSpPr>
        <p:spPr>
          <a:xfrm>
            <a:off x="8321040" y="3794760"/>
            <a:ext cx="411480" cy="411480"/>
          </a:xfrm>
          <a:prstGeom prst="ellipse">
            <a:avLst/>
          </a:prstGeom>
          <a:solidFill>
            <a:srgbClr val="0B1F33">
              <a:alpha val="88000"/>
            </a:srgbClr>
          </a:solidFill>
          <a:ln w="12700">
            <a:solidFill>
              <a:srgbClr val="0B1F33">
                <a:alpha val="0"/>
              </a:srgbClr>
            </a:solidFill>
            <a:prstDash val="solid"/>
          </a:ln>
        </p:spPr>
        <p:txBody>
          <a:bodyPr/>
          <a:lstStyle/>
          <a:p>
            <a:endParaRPr lang="en-ZA"/>
          </a:p>
        </p:txBody>
      </p:sp>
      <p:sp>
        <p:nvSpPr>
          <p:cNvPr id="48" name="Text 46"/>
          <p:cNvSpPr/>
          <p:nvPr/>
        </p:nvSpPr>
        <p:spPr>
          <a:xfrm>
            <a:off x="8385048" y="3867912"/>
            <a:ext cx="283464" cy="146304"/>
          </a:xfrm>
          <a:prstGeom prst="rect">
            <a:avLst/>
          </a:prstGeom>
          <a:noFill/>
          <a:ln/>
        </p:spPr>
        <p:txBody>
          <a:bodyPr wrap="square" lIns="0" tIns="0" rIns="0" bIns="0" rtlCol="0" anchor="ctr"/>
          <a:lstStyle/>
          <a:p>
            <a:pPr marL="0" indent="0" algn="ctr">
              <a:buNone/>
            </a:pPr>
            <a:r>
              <a:rPr lang="en-US" sz="900" b="1" dirty="0">
                <a:solidFill>
                  <a:srgbClr val="0B1F33"/>
                </a:solidFill>
              </a:rPr>
              <a:t>06</a:t>
            </a:r>
            <a:endParaRPr lang="en-US" sz="900" dirty="0"/>
          </a:p>
        </p:txBody>
      </p:sp>
      <p:sp>
        <p:nvSpPr>
          <p:cNvPr id="49" name="Text 47"/>
          <p:cNvSpPr/>
          <p:nvPr/>
        </p:nvSpPr>
        <p:spPr>
          <a:xfrm>
            <a:off x="8842248" y="3794760"/>
            <a:ext cx="2286000" cy="246888"/>
          </a:xfrm>
          <a:prstGeom prst="rect">
            <a:avLst/>
          </a:prstGeom>
          <a:noFill/>
          <a:ln/>
        </p:spPr>
        <p:txBody>
          <a:bodyPr wrap="square" lIns="0" tIns="0" rIns="0" bIns="0" rtlCol="0" anchor="ctr">
            <a:normAutofit/>
          </a:bodyPr>
          <a:lstStyle/>
          <a:p>
            <a:pPr marL="0" indent="0">
              <a:buNone/>
            </a:pPr>
            <a:r>
              <a:rPr lang="en-US" sz="1450" b="1" dirty="0">
                <a:solidFill>
                  <a:srgbClr val="0B1F33"/>
                </a:solidFill>
              </a:rPr>
              <a:t>Safety, Quality &amp; Compliance</a:t>
            </a:r>
            <a:endParaRPr lang="en-US" sz="1450" dirty="0"/>
          </a:p>
        </p:txBody>
      </p:sp>
      <p:sp>
        <p:nvSpPr>
          <p:cNvPr id="50" name="Text 48"/>
          <p:cNvSpPr/>
          <p:nvPr/>
        </p:nvSpPr>
        <p:spPr>
          <a:xfrm>
            <a:off x="8842248" y="4133088"/>
            <a:ext cx="2286000" cy="640080"/>
          </a:xfrm>
          <a:prstGeom prst="rect">
            <a:avLst/>
          </a:prstGeom>
          <a:noFill/>
          <a:ln/>
        </p:spPr>
        <p:txBody>
          <a:bodyPr wrap="square" lIns="254" tIns="254" rIns="254" bIns="254" rtlCol="0" anchor="t">
            <a:normAutofit/>
          </a:bodyPr>
          <a:lstStyle/>
          <a:p>
            <a:pPr marL="0" indent="0">
              <a:buNone/>
            </a:pPr>
            <a:r>
              <a:rPr lang="en-US" sz="980" dirty="0">
                <a:solidFill>
                  <a:srgbClr val="1F2D3A"/>
                </a:solidFill>
              </a:rPr>
              <a:t>Systems aligned with quality, EHS and laboratory competence requirements.</a:t>
            </a:r>
            <a:endParaRPr lang="en-US" sz="980" dirty="0"/>
          </a:p>
        </p:txBody>
      </p:sp>
      <p:sp>
        <p:nvSpPr>
          <p:cNvPr id="51" name="Slide Number Placeholder 0"/>
          <p:cNvSpPr>
            <a:spLocks noGrp="1"/>
          </p:cNvSpPr>
          <p:nvPr>
            <p:ph type="sldNum" sz="quarter" idx="4294967295"/>
          </p:nvPr>
        </p:nvSpPr>
        <p:spPr>
          <a:xfrm>
            <a:off x="11338560" y="6492240"/>
            <a:ext cx="800000" cy="300000"/>
          </a:xfrm>
          <a:prstGeom prst="rect">
            <a:avLst/>
          </a:prstGeom>
          <a:extLst>
            <a:ext uri="{C572A759-6A51-4108-AA02-DFA0A04FC94B}">
              <ma14:wrappingTextBoxFlag xmlns:ma14="http://schemas.microsoft.com/office/mac/drawingml/2011/main" xmlns="" val="0"/>
            </a:ext>
          </a:extLst>
        </p:spPr>
        <p:txBody>
          <a:bodyPr/>
          <a:lstStyle>
            <a:lvl1pPr>
              <a:defRPr sz="800">
                <a:solidFill>
                  <a:srgbClr val="5E6C78"/>
                </a:solidFill>
                <a:latin typeface="Aptos"/>
                <a:ea typeface="Aptos"/>
                <a:cs typeface="Aptos"/>
              </a:defRPr>
            </a:lvl1pPr>
          </a:lstStyle>
          <a:p>
            <a:pPr algn="l"/>
            <a:fld id="{F7021451-1387-4CA6-816F-3879F97B5CBC}" type="slidenum">
              <a:rPr lang="en-US" b="0"/>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rot="2400000">
            <a:off x="8229600" y="-105156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3" name="Shape 1"/>
          <p:cNvSpPr/>
          <p:nvPr/>
        </p:nvSpPr>
        <p:spPr>
          <a:xfrm rot="2400000">
            <a:off x="8449056" y="-97840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4" name="Shape 2"/>
          <p:cNvSpPr/>
          <p:nvPr/>
        </p:nvSpPr>
        <p:spPr>
          <a:xfrm rot="2400000">
            <a:off x="8668512" y="-90525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5" name="Shape 3"/>
          <p:cNvSpPr/>
          <p:nvPr/>
        </p:nvSpPr>
        <p:spPr>
          <a:xfrm rot="2400000">
            <a:off x="8887968" y="-832104"/>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6" name="Shape 4"/>
          <p:cNvSpPr/>
          <p:nvPr/>
        </p:nvSpPr>
        <p:spPr>
          <a:xfrm rot="2400000">
            <a:off x="9107424" y="-758952"/>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7" name="Shape 5"/>
          <p:cNvSpPr/>
          <p:nvPr/>
        </p:nvSpPr>
        <p:spPr>
          <a:xfrm rot="2400000">
            <a:off x="9326880" y="-68580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8" name="Shape 6"/>
          <p:cNvSpPr/>
          <p:nvPr/>
        </p:nvSpPr>
        <p:spPr>
          <a:xfrm rot="2400000">
            <a:off x="9546336" y="-61264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9" name="Shape 7"/>
          <p:cNvSpPr/>
          <p:nvPr/>
        </p:nvSpPr>
        <p:spPr>
          <a:xfrm rot="2400000">
            <a:off x="9765792" y="-53949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10" name="Shape 8"/>
          <p:cNvSpPr/>
          <p:nvPr/>
        </p:nvSpPr>
        <p:spPr>
          <a:xfrm>
            <a:off x="10607040" y="0"/>
            <a:ext cx="1581912" cy="6858000"/>
          </a:xfrm>
          <a:prstGeom prst="rect">
            <a:avLst/>
          </a:prstGeom>
          <a:solidFill>
            <a:srgbClr val="EEF3F8"/>
          </a:solidFill>
          <a:ln w="12700">
            <a:solidFill>
              <a:srgbClr val="EEF3F8">
                <a:alpha val="0"/>
              </a:srgbClr>
            </a:solidFill>
            <a:prstDash val="solid"/>
          </a:ln>
        </p:spPr>
        <p:txBody>
          <a:bodyPr/>
          <a:lstStyle/>
          <a:p>
            <a:endParaRPr lang="en-ZA"/>
          </a:p>
        </p:txBody>
      </p:sp>
      <p:sp>
        <p:nvSpPr>
          <p:cNvPr id="11" name="Shape 9"/>
          <p:cNvSpPr/>
          <p:nvPr/>
        </p:nvSpPr>
        <p:spPr>
          <a:xfrm>
            <a:off x="10561320" y="0"/>
            <a:ext cx="73152" cy="6858000"/>
          </a:xfrm>
          <a:prstGeom prst="rect">
            <a:avLst/>
          </a:prstGeom>
          <a:solidFill>
            <a:srgbClr val="00A7A5"/>
          </a:solidFill>
          <a:ln w="12700">
            <a:solidFill>
              <a:srgbClr val="00A7A5"/>
            </a:solidFill>
            <a:prstDash val="solid"/>
          </a:ln>
        </p:spPr>
        <p:txBody>
          <a:bodyPr/>
          <a:lstStyle/>
          <a:p>
            <a:endParaRPr lang="en-ZA"/>
          </a:p>
        </p:txBody>
      </p:sp>
      <p:sp>
        <p:nvSpPr>
          <p:cNvPr id="12" name="Text 10"/>
          <p:cNvSpPr/>
          <p:nvPr/>
        </p:nvSpPr>
        <p:spPr>
          <a:xfrm>
            <a:off x="594360" y="411480"/>
            <a:ext cx="7863840" cy="411480"/>
          </a:xfrm>
          <a:prstGeom prst="rect">
            <a:avLst/>
          </a:prstGeom>
          <a:noFill/>
          <a:ln/>
        </p:spPr>
        <p:txBody>
          <a:bodyPr wrap="square" lIns="0" tIns="0" rIns="0" bIns="0" rtlCol="0" anchor="ctr">
            <a:normAutofit/>
          </a:bodyPr>
          <a:lstStyle/>
          <a:p>
            <a:pPr marL="0" indent="0">
              <a:buNone/>
            </a:pPr>
            <a:r>
              <a:rPr lang="en-US" sz="2800" b="1" dirty="0">
                <a:solidFill>
                  <a:srgbClr val="0B1F33"/>
                </a:solidFill>
                <a:latin typeface="Aptos Display" pitchFamily="34" charset="0"/>
                <a:ea typeface="Aptos Display" pitchFamily="34" charset="-122"/>
                <a:cs typeface="Aptos Display" pitchFamily="34" charset="-120"/>
              </a:rPr>
              <a:t>Focus Areas</a:t>
            </a:r>
            <a:endParaRPr lang="en-US" sz="2800" dirty="0"/>
          </a:p>
        </p:txBody>
      </p:sp>
      <p:sp>
        <p:nvSpPr>
          <p:cNvPr id="13" name="Shape 11"/>
          <p:cNvSpPr/>
          <p:nvPr/>
        </p:nvSpPr>
        <p:spPr>
          <a:xfrm>
            <a:off x="594360" y="896112"/>
            <a:ext cx="960120" cy="64008"/>
          </a:xfrm>
          <a:prstGeom prst="rect">
            <a:avLst/>
          </a:prstGeom>
          <a:solidFill>
            <a:srgbClr val="00A7A5"/>
          </a:solidFill>
          <a:ln w="12700">
            <a:solidFill>
              <a:srgbClr val="00A7A5"/>
            </a:solidFill>
            <a:prstDash val="solid"/>
          </a:ln>
        </p:spPr>
        <p:txBody>
          <a:bodyPr/>
          <a:lstStyle/>
          <a:p>
            <a:endParaRPr lang="en-ZA"/>
          </a:p>
        </p:txBody>
      </p:sp>
      <p:sp>
        <p:nvSpPr>
          <p:cNvPr id="14" name="Text 12"/>
          <p:cNvSpPr/>
          <p:nvPr/>
        </p:nvSpPr>
        <p:spPr>
          <a:xfrm>
            <a:off x="594360" y="1033272"/>
            <a:ext cx="8412480" cy="292608"/>
          </a:xfrm>
          <a:prstGeom prst="rect">
            <a:avLst/>
          </a:prstGeom>
          <a:noFill/>
          <a:ln/>
        </p:spPr>
        <p:txBody>
          <a:bodyPr wrap="square" lIns="0" tIns="0" rIns="0" bIns="0" rtlCol="0" anchor="ctr">
            <a:normAutofit/>
          </a:bodyPr>
          <a:lstStyle/>
          <a:p>
            <a:pPr marL="0" indent="0">
              <a:buNone/>
            </a:pPr>
            <a:r>
              <a:rPr lang="en-US" sz="1250" dirty="0">
                <a:solidFill>
                  <a:srgbClr val="5E6C78"/>
                </a:solidFill>
              </a:rPr>
              <a:t>Integrated capability for engineering, innovation and operational performance.</a:t>
            </a:r>
            <a:endParaRPr lang="en-US" sz="1250" dirty="0"/>
          </a:p>
        </p:txBody>
      </p:sp>
      <p:sp>
        <p:nvSpPr>
          <p:cNvPr id="15" name="Shape 13"/>
          <p:cNvSpPr/>
          <p:nvPr/>
        </p:nvSpPr>
        <p:spPr>
          <a:xfrm>
            <a:off x="658368" y="1417320"/>
            <a:ext cx="3337560" cy="1115568"/>
          </a:xfrm>
          <a:prstGeom prst="roundRect">
            <a:avLst>
              <a:gd name="adj" fmla="val 6557"/>
            </a:avLst>
          </a:prstGeom>
          <a:solidFill>
            <a:srgbClr val="FFFFFF"/>
          </a:solidFill>
          <a:ln w="12700">
            <a:solidFill>
              <a:srgbClr val="DCE6EE"/>
            </a:solidFill>
            <a:prstDash val="solid"/>
          </a:ln>
        </p:spPr>
        <p:txBody>
          <a:bodyPr/>
          <a:lstStyle/>
          <a:p>
            <a:endParaRPr lang="en-ZA"/>
          </a:p>
        </p:txBody>
      </p:sp>
      <p:sp>
        <p:nvSpPr>
          <p:cNvPr id="16" name="Shape 14"/>
          <p:cNvSpPr/>
          <p:nvPr/>
        </p:nvSpPr>
        <p:spPr>
          <a:xfrm>
            <a:off x="822960" y="1600200"/>
            <a:ext cx="347472" cy="347472"/>
          </a:xfrm>
          <a:prstGeom prst="ellipse">
            <a:avLst/>
          </a:prstGeom>
          <a:solidFill>
            <a:srgbClr val="00A7A5">
              <a:alpha val="90000"/>
            </a:srgbClr>
          </a:solidFill>
          <a:ln w="12700">
            <a:solidFill>
              <a:srgbClr val="00A7A5">
                <a:alpha val="0"/>
              </a:srgbClr>
            </a:solidFill>
            <a:prstDash val="solid"/>
          </a:ln>
        </p:spPr>
        <p:txBody>
          <a:bodyPr/>
          <a:lstStyle/>
          <a:p>
            <a:endParaRPr lang="en-ZA"/>
          </a:p>
        </p:txBody>
      </p:sp>
      <p:sp>
        <p:nvSpPr>
          <p:cNvPr id="17" name="Text 15"/>
          <p:cNvSpPr/>
          <p:nvPr/>
        </p:nvSpPr>
        <p:spPr>
          <a:xfrm>
            <a:off x="923544" y="1700784"/>
            <a:ext cx="128016" cy="91440"/>
          </a:xfrm>
          <a:prstGeom prst="rect">
            <a:avLst/>
          </a:prstGeom>
          <a:noFill/>
          <a:ln/>
        </p:spPr>
        <p:txBody>
          <a:bodyPr wrap="square" lIns="0" tIns="0" rIns="0" bIns="0" rtlCol="0" anchor="ctr"/>
          <a:lstStyle/>
          <a:p>
            <a:pPr marL="0" indent="0" algn="ctr">
              <a:buNone/>
            </a:pPr>
            <a:r>
              <a:rPr lang="en-US" sz="700" b="1" dirty="0">
                <a:solidFill>
                  <a:srgbClr val="00A7A5"/>
                </a:solidFill>
              </a:rPr>
              <a:t>1</a:t>
            </a:r>
            <a:endParaRPr lang="en-US" sz="700" dirty="0"/>
          </a:p>
        </p:txBody>
      </p:sp>
      <p:sp>
        <p:nvSpPr>
          <p:cNvPr id="18" name="Text 16"/>
          <p:cNvSpPr/>
          <p:nvPr/>
        </p:nvSpPr>
        <p:spPr>
          <a:xfrm>
            <a:off x="1316736" y="1581912"/>
            <a:ext cx="2514600" cy="201168"/>
          </a:xfrm>
          <a:prstGeom prst="rect">
            <a:avLst/>
          </a:prstGeom>
          <a:noFill/>
          <a:ln/>
        </p:spPr>
        <p:txBody>
          <a:bodyPr wrap="square" lIns="0" tIns="0" rIns="0" bIns="0" rtlCol="0" anchor="ctr">
            <a:normAutofit/>
          </a:bodyPr>
          <a:lstStyle/>
          <a:p>
            <a:pPr marL="0" indent="0">
              <a:buNone/>
            </a:pPr>
            <a:r>
              <a:rPr lang="en-US" sz="1220" b="1" dirty="0">
                <a:solidFill>
                  <a:srgbClr val="0B1F33"/>
                </a:solidFill>
              </a:rPr>
              <a:t>Engineering consulting</a:t>
            </a:r>
            <a:endParaRPr lang="en-US" sz="1220" dirty="0"/>
          </a:p>
        </p:txBody>
      </p:sp>
      <p:sp>
        <p:nvSpPr>
          <p:cNvPr id="19" name="Text 17"/>
          <p:cNvSpPr/>
          <p:nvPr/>
        </p:nvSpPr>
        <p:spPr>
          <a:xfrm>
            <a:off x="1316736" y="1892808"/>
            <a:ext cx="2514600" cy="347472"/>
          </a:xfrm>
          <a:prstGeom prst="rect">
            <a:avLst/>
          </a:prstGeom>
          <a:noFill/>
          <a:ln/>
        </p:spPr>
        <p:txBody>
          <a:bodyPr wrap="square" lIns="0" tIns="0" rIns="0" bIns="0" rtlCol="0" anchor="ctr">
            <a:normAutofit/>
          </a:bodyPr>
          <a:lstStyle/>
          <a:p>
            <a:pPr marL="0" indent="0">
              <a:buNone/>
            </a:pPr>
            <a:r>
              <a:rPr lang="en-US" sz="870" dirty="0">
                <a:solidFill>
                  <a:srgbClr val="5E6C78"/>
                </a:solidFill>
              </a:rPr>
              <a:t>Chemical, materials and manufacturing advisory.</a:t>
            </a:r>
            <a:endParaRPr lang="en-US" sz="870" dirty="0"/>
          </a:p>
        </p:txBody>
      </p:sp>
      <p:sp>
        <p:nvSpPr>
          <p:cNvPr id="20" name="Shape 18"/>
          <p:cNvSpPr/>
          <p:nvPr/>
        </p:nvSpPr>
        <p:spPr>
          <a:xfrm>
            <a:off x="4389120" y="1417320"/>
            <a:ext cx="3337560" cy="1115568"/>
          </a:xfrm>
          <a:prstGeom prst="roundRect">
            <a:avLst>
              <a:gd name="adj" fmla="val 6557"/>
            </a:avLst>
          </a:prstGeom>
          <a:solidFill>
            <a:srgbClr val="FFFFFF"/>
          </a:solidFill>
          <a:ln w="12700">
            <a:solidFill>
              <a:srgbClr val="DCE6EE"/>
            </a:solidFill>
            <a:prstDash val="solid"/>
          </a:ln>
        </p:spPr>
        <p:txBody>
          <a:bodyPr/>
          <a:lstStyle/>
          <a:p>
            <a:endParaRPr lang="en-ZA"/>
          </a:p>
        </p:txBody>
      </p:sp>
      <p:sp>
        <p:nvSpPr>
          <p:cNvPr id="21" name="Shape 19"/>
          <p:cNvSpPr/>
          <p:nvPr/>
        </p:nvSpPr>
        <p:spPr>
          <a:xfrm>
            <a:off x="4553712" y="1600200"/>
            <a:ext cx="347472" cy="347472"/>
          </a:xfrm>
          <a:prstGeom prst="ellipse">
            <a:avLst/>
          </a:prstGeom>
          <a:solidFill>
            <a:srgbClr val="F2B84B">
              <a:alpha val="90000"/>
            </a:srgbClr>
          </a:solidFill>
          <a:ln w="12700">
            <a:solidFill>
              <a:srgbClr val="F2B84B">
                <a:alpha val="0"/>
              </a:srgbClr>
            </a:solidFill>
            <a:prstDash val="solid"/>
          </a:ln>
        </p:spPr>
        <p:txBody>
          <a:bodyPr/>
          <a:lstStyle/>
          <a:p>
            <a:endParaRPr lang="en-ZA"/>
          </a:p>
        </p:txBody>
      </p:sp>
      <p:sp>
        <p:nvSpPr>
          <p:cNvPr id="22" name="Text 20"/>
          <p:cNvSpPr/>
          <p:nvPr/>
        </p:nvSpPr>
        <p:spPr>
          <a:xfrm>
            <a:off x="4654296" y="1700784"/>
            <a:ext cx="128016" cy="91440"/>
          </a:xfrm>
          <a:prstGeom prst="rect">
            <a:avLst/>
          </a:prstGeom>
          <a:noFill/>
          <a:ln/>
        </p:spPr>
        <p:txBody>
          <a:bodyPr wrap="square" lIns="0" tIns="0" rIns="0" bIns="0" rtlCol="0" anchor="ctr"/>
          <a:lstStyle/>
          <a:p>
            <a:pPr marL="0" indent="0" algn="ctr">
              <a:buNone/>
            </a:pPr>
            <a:r>
              <a:rPr lang="en-US" sz="700" b="1" dirty="0">
                <a:solidFill>
                  <a:srgbClr val="F2B84B"/>
                </a:solidFill>
              </a:rPr>
              <a:t>2</a:t>
            </a:r>
            <a:endParaRPr lang="en-US" sz="700" dirty="0"/>
          </a:p>
        </p:txBody>
      </p:sp>
      <p:sp>
        <p:nvSpPr>
          <p:cNvPr id="23" name="Text 21"/>
          <p:cNvSpPr/>
          <p:nvPr/>
        </p:nvSpPr>
        <p:spPr>
          <a:xfrm>
            <a:off x="5047488" y="1581912"/>
            <a:ext cx="2514600" cy="201168"/>
          </a:xfrm>
          <a:prstGeom prst="rect">
            <a:avLst/>
          </a:prstGeom>
          <a:noFill/>
          <a:ln/>
        </p:spPr>
        <p:txBody>
          <a:bodyPr wrap="square" lIns="0" tIns="0" rIns="0" bIns="0" rtlCol="0" anchor="ctr">
            <a:normAutofit/>
          </a:bodyPr>
          <a:lstStyle/>
          <a:p>
            <a:pPr marL="0" indent="0">
              <a:buNone/>
            </a:pPr>
            <a:r>
              <a:rPr lang="en-US" sz="1220" b="1" dirty="0">
                <a:solidFill>
                  <a:srgbClr val="0B1F33"/>
                </a:solidFill>
              </a:rPr>
              <a:t>Process design &amp; optimisation</a:t>
            </a:r>
            <a:endParaRPr lang="en-US" sz="1220" dirty="0"/>
          </a:p>
        </p:txBody>
      </p:sp>
      <p:sp>
        <p:nvSpPr>
          <p:cNvPr id="24" name="Text 22"/>
          <p:cNvSpPr/>
          <p:nvPr/>
        </p:nvSpPr>
        <p:spPr>
          <a:xfrm>
            <a:off x="5047488" y="1892808"/>
            <a:ext cx="2514600" cy="347472"/>
          </a:xfrm>
          <a:prstGeom prst="rect">
            <a:avLst/>
          </a:prstGeom>
          <a:noFill/>
          <a:ln/>
        </p:spPr>
        <p:txBody>
          <a:bodyPr wrap="square" lIns="0" tIns="0" rIns="0" bIns="0" rtlCol="0" anchor="ctr">
            <a:normAutofit/>
          </a:bodyPr>
          <a:lstStyle/>
          <a:p>
            <a:pPr marL="0" indent="0">
              <a:buNone/>
            </a:pPr>
            <a:r>
              <a:rPr lang="en-US" sz="870" dirty="0">
                <a:solidFill>
                  <a:srgbClr val="5E6C78"/>
                </a:solidFill>
              </a:rPr>
              <a:t>Capacity, bottleneck, yield and flow improvement.</a:t>
            </a:r>
            <a:endParaRPr lang="en-US" sz="870" dirty="0"/>
          </a:p>
        </p:txBody>
      </p:sp>
      <p:sp>
        <p:nvSpPr>
          <p:cNvPr id="25" name="Shape 23"/>
          <p:cNvSpPr/>
          <p:nvPr/>
        </p:nvSpPr>
        <p:spPr>
          <a:xfrm>
            <a:off x="8119872" y="1417320"/>
            <a:ext cx="3337560" cy="1115568"/>
          </a:xfrm>
          <a:prstGeom prst="roundRect">
            <a:avLst>
              <a:gd name="adj" fmla="val 6557"/>
            </a:avLst>
          </a:prstGeom>
          <a:solidFill>
            <a:srgbClr val="FFFFFF"/>
          </a:solidFill>
          <a:ln w="12700">
            <a:solidFill>
              <a:srgbClr val="DCE6EE"/>
            </a:solidFill>
            <a:prstDash val="solid"/>
          </a:ln>
        </p:spPr>
        <p:txBody>
          <a:bodyPr/>
          <a:lstStyle/>
          <a:p>
            <a:endParaRPr lang="en-ZA"/>
          </a:p>
        </p:txBody>
      </p:sp>
      <p:sp>
        <p:nvSpPr>
          <p:cNvPr id="26" name="Shape 24"/>
          <p:cNvSpPr/>
          <p:nvPr/>
        </p:nvSpPr>
        <p:spPr>
          <a:xfrm>
            <a:off x="8284464" y="1600200"/>
            <a:ext cx="347472" cy="347472"/>
          </a:xfrm>
          <a:prstGeom prst="ellipse">
            <a:avLst/>
          </a:prstGeom>
          <a:solidFill>
            <a:srgbClr val="123C69">
              <a:alpha val="90000"/>
            </a:srgbClr>
          </a:solidFill>
          <a:ln w="12700">
            <a:solidFill>
              <a:srgbClr val="123C69">
                <a:alpha val="0"/>
              </a:srgbClr>
            </a:solidFill>
            <a:prstDash val="solid"/>
          </a:ln>
        </p:spPr>
        <p:txBody>
          <a:bodyPr/>
          <a:lstStyle/>
          <a:p>
            <a:endParaRPr lang="en-ZA"/>
          </a:p>
        </p:txBody>
      </p:sp>
      <p:sp>
        <p:nvSpPr>
          <p:cNvPr id="27" name="Text 25"/>
          <p:cNvSpPr/>
          <p:nvPr/>
        </p:nvSpPr>
        <p:spPr>
          <a:xfrm>
            <a:off x="8385048" y="1700784"/>
            <a:ext cx="128016" cy="91440"/>
          </a:xfrm>
          <a:prstGeom prst="rect">
            <a:avLst/>
          </a:prstGeom>
          <a:noFill/>
          <a:ln/>
        </p:spPr>
        <p:txBody>
          <a:bodyPr wrap="square" lIns="0" tIns="0" rIns="0" bIns="0" rtlCol="0" anchor="ctr"/>
          <a:lstStyle/>
          <a:p>
            <a:pPr marL="0" indent="0" algn="ctr">
              <a:buNone/>
            </a:pPr>
            <a:r>
              <a:rPr lang="en-US" sz="700" b="1" dirty="0">
                <a:solidFill>
                  <a:srgbClr val="123C69"/>
                </a:solidFill>
              </a:rPr>
              <a:t>3</a:t>
            </a:r>
            <a:endParaRPr lang="en-US" sz="700" dirty="0"/>
          </a:p>
        </p:txBody>
      </p:sp>
      <p:sp>
        <p:nvSpPr>
          <p:cNvPr id="28" name="Text 26"/>
          <p:cNvSpPr/>
          <p:nvPr/>
        </p:nvSpPr>
        <p:spPr>
          <a:xfrm>
            <a:off x="8778240" y="1581912"/>
            <a:ext cx="2514600" cy="201168"/>
          </a:xfrm>
          <a:prstGeom prst="rect">
            <a:avLst/>
          </a:prstGeom>
          <a:noFill/>
          <a:ln/>
        </p:spPr>
        <p:txBody>
          <a:bodyPr wrap="square" lIns="0" tIns="0" rIns="0" bIns="0" rtlCol="0" anchor="ctr">
            <a:normAutofit/>
          </a:bodyPr>
          <a:lstStyle/>
          <a:p>
            <a:pPr marL="0" indent="0">
              <a:buNone/>
            </a:pPr>
            <a:r>
              <a:rPr lang="en-US" sz="1220" b="1" dirty="0">
                <a:solidFill>
                  <a:srgbClr val="0B1F33"/>
                </a:solidFill>
              </a:rPr>
              <a:t>Troubleshooting &amp; RCA</a:t>
            </a:r>
            <a:endParaRPr lang="en-US" sz="1220" dirty="0"/>
          </a:p>
        </p:txBody>
      </p:sp>
      <p:sp>
        <p:nvSpPr>
          <p:cNvPr id="29" name="Text 27"/>
          <p:cNvSpPr/>
          <p:nvPr/>
        </p:nvSpPr>
        <p:spPr>
          <a:xfrm>
            <a:off x="8778240" y="1892808"/>
            <a:ext cx="2514600" cy="347472"/>
          </a:xfrm>
          <a:prstGeom prst="rect">
            <a:avLst/>
          </a:prstGeom>
          <a:noFill/>
          <a:ln/>
        </p:spPr>
        <p:txBody>
          <a:bodyPr wrap="square" lIns="0" tIns="0" rIns="0" bIns="0" rtlCol="0" anchor="ctr">
            <a:normAutofit/>
          </a:bodyPr>
          <a:lstStyle/>
          <a:p>
            <a:pPr marL="0" indent="0">
              <a:buNone/>
            </a:pPr>
            <a:r>
              <a:rPr lang="en-US" sz="870" dirty="0">
                <a:solidFill>
                  <a:srgbClr val="5E6C78"/>
                </a:solidFill>
              </a:rPr>
              <a:t>Structured diagnosis of process, quality and product failures.</a:t>
            </a:r>
            <a:endParaRPr lang="en-US" sz="870" dirty="0"/>
          </a:p>
        </p:txBody>
      </p:sp>
      <p:sp>
        <p:nvSpPr>
          <p:cNvPr id="30" name="Shape 28"/>
          <p:cNvSpPr/>
          <p:nvPr/>
        </p:nvSpPr>
        <p:spPr>
          <a:xfrm>
            <a:off x="658368" y="2926080"/>
            <a:ext cx="3337560" cy="1115568"/>
          </a:xfrm>
          <a:prstGeom prst="roundRect">
            <a:avLst>
              <a:gd name="adj" fmla="val 6557"/>
            </a:avLst>
          </a:prstGeom>
          <a:solidFill>
            <a:srgbClr val="FFFFFF"/>
          </a:solidFill>
          <a:ln w="12700">
            <a:solidFill>
              <a:srgbClr val="DCE6EE"/>
            </a:solidFill>
            <a:prstDash val="solid"/>
          </a:ln>
        </p:spPr>
        <p:txBody>
          <a:bodyPr/>
          <a:lstStyle/>
          <a:p>
            <a:endParaRPr lang="en-ZA"/>
          </a:p>
        </p:txBody>
      </p:sp>
      <p:sp>
        <p:nvSpPr>
          <p:cNvPr id="31" name="Shape 29"/>
          <p:cNvSpPr/>
          <p:nvPr/>
        </p:nvSpPr>
        <p:spPr>
          <a:xfrm>
            <a:off x="822960" y="3108960"/>
            <a:ext cx="347472" cy="347472"/>
          </a:xfrm>
          <a:prstGeom prst="ellipse">
            <a:avLst/>
          </a:prstGeom>
          <a:solidFill>
            <a:srgbClr val="00A7A5">
              <a:alpha val="90000"/>
            </a:srgbClr>
          </a:solidFill>
          <a:ln w="12700">
            <a:solidFill>
              <a:srgbClr val="00A7A5">
                <a:alpha val="0"/>
              </a:srgbClr>
            </a:solidFill>
            <a:prstDash val="solid"/>
          </a:ln>
        </p:spPr>
        <p:txBody>
          <a:bodyPr/>
          <a:lstStyle/>
          <a:p>
            <a:endParaRPr lang="en-ZA"/>
          </a:p>
        </p:txBody>
      </p:sp>
      <p:sp>
        <p:nvSpPr>
          <p:cNvPr id="32" name="Text 30"/>
          <p:cNvSpPr/>
          <p:nvPr/>
        </p:nvSpPr>
        <p:spPr>
          <a:xfrm>
            <a:off x="923544" y="3209544"/>
            <a:ext cx="128016" cy="91440"/>
          </a:xfrm>
          <a:prstGeom prst="rect">
            <a:avLst/>
          </a:prstGeom>
          <a:noFill/>
          <a:ln/>
        </p:spPr>
        <p:txBody>
          <a:bodyPr wrap="square" lIns="0" tIns="0" rIns="0" bIns="0" rtlCol="0" anchor="ctr"/>
          <a:lstStyle/>
          <a:p>
            <a:pPr marL="0" indent="0" algn="ctr">
              <a:buNone/>
            </a:pPr>
            <a:r>
              <a:rPr lang="en-US" sz="700" b="1" dirty="0">
                <a:solidFill>
                  <a:srgbClr val="00A7A5"/>
                </a:solidFill>
              </a:rPr>
              <a:t>4</a:t>
            </a:r>
            <a:endParaRPr lang="en-US" sz="700" dirty="0"/>
          </a:p>
        </p:txBody>
      </p:sp>
      <p:sp>
        <p:nvSpPr>
          <p:cNvPr id="33" name="Text 31"/>
          <p:cNvSpPr/>
          <p:nvPr/>
        </p:nvSpPr>
        <p:spPr>
          <a:xfrm>
            <a:off x="1316736" y="3090672"/>
            <a:ext cx="2514600" cy="201168"/>
          </a:xfrm>
          <a:prstGeom prst="rect">
            <a:avLst/>
          </a:prstGeom>
          <a:noFill/>
          <a:ln/>
        </p:spPr>
        <p:txBody>
          <a:bodyPr wrap="square" lIns="0" tIns="0" rIns="0" bIns="0" rtlCol="0" anchor="ctr">
            <a:normAutofit/>
          </a:bodyPr>
          <a:lstStyle/>
          <a:p>
            <a:pPr marL="0" indent="0">
              <a:buNone/>
            </a:pPr>
            <a:r>
              <a:rPr lang="en-US" sz="1220" b="1" dirty="0">
                <a:solidFill>
                  <a:srgbClr val="0B1F33"/>
                </a:solidFill>
              </a:rPr>
              <a:t>Lean Six Sigma</a:t>
            </a:r>
            <a:endParaRPr lang="en-US" sz="1220" dirty="0"/>
          </a:p>
        </p:txBody>
      </p:sp>
      <p:sp>
        <p:nvSpPr>
          <p:cNvPr id="34" name="Text 32"/>
          <p:cNvSpPr/>
          <p:nvPr/>
        </p:nvSpPr>
        <p:spPr>
          <a:xfrm>
            <a:off x="1316736" y="3401568"/>
            <a:ext cx="2514600" cy="347472"/>
          </a:xfrm>
          <a:prstGeom prst="rect">
            <a:avLst/>
          </a:prstGeom>
          <a:noFill/>
          <a:ln/>
        </p:spPr>
        <p:txBody>
          <a:bodyPr wrap="square" lIns="0" tIns="0" rIns="0" bIns="0" rtlCol="0" anchor="ctr">
            <a:normAutofit/>
          </a:bodyPr>
          <a:lstStyle/>
          <a:p>
            <a:pPr marL="0" indent="0">
              <a:buNone/>
            </a:pPr>
            <a:r>
              <a:rPr lang="en-US" sz="870" dirty="0">
                <a:solidFill>
                  <a:srgbClr val="5E6C78"/>
                </a:solidFill>
              </a:rPr>
              <a:t>Waste reduction, process capability and operational excellence.</a:t>
            </a:r>
            <a:endParaRPr lang="en-US" sz="870" dirty="0"/>
          </a:p>
        </p:txBody>
      </p:sp>
      <p:sp>
        <p:nvSpPr>
          <p:cNvPr id="35" name="Shape 33"/>
          <p:cNvSpPr/>
          <p:nvPr/>
        </p:nvSpPr>
        <p:spPr>
          <a:xfrm>
            <a:off x="4389120" y="2926080"/>
            <a:ext cx="3337560" cy="1115568"/>
          </a:xfrm>
          <a:prstGeom prst="roundRect">
            <a:avLst>
              <a:gd name="adj" fmla="val 6557"/>
            </a:avLst>
          </a:prstGeom>
          <a:solidFill>
            <a:srgbClr val="FFFFFF"/>
          </a:solidFill>
          <a:ln w="12700">
            <a:solidFill>
              <a:srgbClr val="DCE6EE"/>
            </a:solidFill>
            <a:prstDash val="solid"/>
          </a:ln>
        </p:spPr>
        <p:txBody>
          <a:bodyPr/>
          <a:lstStyle/>
          <a:p>
            <a:endParaRPr lang="en-ZA"/>
          </a:p>
        </p:txBody>
      </p:sp>
      <p:sp>
        <p:nvSpPr>
          <p:cNvPr id="36" name="Shape 34"/>
          <p:cNvSpPr/>
          <p:nvPr/>
        </p:nvSpPr>
        <p:spPr>
          <a:xfrm>
            <a:off x="4553712" y="3108960"/>
            <a:ext cx="347472" cy="347472"/>
          </a:xfrm>
          <a:prstGeom prst="ellipse">
            <a:avLst/>
          </a:prstGeom>
          <a:solidFill>
            <a:srgbClr val="F2B84B">
              <a:alpha val="90000"/>
            </a:srgbClr>
          </a:solidFill>
          <a:ln w="12700">
            <a:solidFill>
              <a:srgbClr val="F2B84B">
                <a:alpha val="0"/>
              </a:srgbClr>
            </a:solidFill>
            <a:prstDash val="solid"/>
          </a:ln>
        </p:spPr>
        <p:txBody>
          <a:bodyPr/>
          <a:lstStyle/>
          <a:p>
            <a:endParaRPr lang="en-ZA"/>
          </a:p>
        </p:txBody>
      </p:sp>
      <p:sp>
        <p:nvSpPr>
          <p:cNvPr id="37" name="Text 35"/>
          <p:cNvSpPr/>
          <p:nvPr/>
        </p:nvSpPr>
        <p:spPr>
          <a:xfrm>
            <a:off x="4654296" y="3209544"/>
            <a:ext cx="128016" cy="91440"/>
          </a:xfrm>
          <a:prstGeom prst="rect">
            <a:avLst/>
          </a:prstGeom>
          <a:noFill/>
          <a:ln/>
        </p:spPr>
        <p:txBody>
          <a:bodyPr wrap="square" lIns="0" tIns="0" rIns="0" bIns="0" rtlCol="0" anchor="ctr"/>
          <a:lstStyle/>
          <a:p>
            <a:pPr marL="0" indent="0" algn="ctr">
              <a:buNone/>
            </a:pPr>
            <a:r>
              <a:rPr lang="en-US" sz="700" b="1" dirty="0">
                <a:solidFill>
                  <a:srgbClr val="F2B84B"/>
                </a:solidFill>
              </a:rPr>
              <a:t>5</a:t>
            </a:r>
            <a:endParaRPr lang="en-US" sz="700" dirty="0"/>
          </a:p>
        </p:txBody>
      </p:sp>
      <p:sp>
        <p:nvSpPr>
          <p:cNvPr id="38" name="Text 36"/>
          <p:cNvSpPr/>
          <p:nvPr/>
        </p:nvSpPr>
        <p:spPr>
          <a:xfrm>
            <a:off x="5047488" y="3090672"/>
            <a:ext cx="2514600" cy="201168"/>
          </a:xfrm>
          <a:prstGeom prst="rect">
            <a:avLst/>
          </a:prstGeom>
          <a:noFill/>
          <a:ln/>
        </p:spPr>
        <p:txBody>
          <a:bodyPr wrap="square" lIns="0" tIns="0" rIns="0" bIns="0" rtlCol="0" anchor="ctr">
            <a:normAutofit/>
          </a:bodyPr>
          <a:lstStyle/>
          <a:p>
            <a:pPr marL="0" indent="0">
              <a:buNone/>
            </a:pPr>
            <a:r>
              <a:rPr lang="en-US" sz="1220" b="1" dirty="0">
                <a:solidFill>
                  <a:srgbClr val="0B1F33"/>
                </a:solidFill>
              </a:rPr>
              <a:t>Capital projects</a:t>
            </a:r>
            <a:endParaRPr lang="en-US" sz="1220" dirty="0"/>
          </a:p>
        </p:txBody>
      </p:sp>
      <p:sp>
        <p:nvSpPr>
          <p:cNvPr id="39" name="Text 37"/>
          <p:cNvSpPr/>
          <p:nvPr/>
        </p:nvSpPr>
        <p:spPr>
          <a:xfrm>
            <a:off x="5047488" y="3401568"/>
            <a:ext cx="2514600" cy="347472"/>
          </a:xfrm>
          <a:prstGeom prst="rect">
            <a:avLst/>
          </a:prstGeom>
          <a:noFill/>
          <a:ln/>
        </p:spPr>
        <p:txBody>
          <a:bodyPr wrap="square" lIns="0" tIns="0" rIns="0" bIns="0" rtlCol="0" anchor="ctr">
            <a:normAutofit/>
          </a:bodyPr>
          <a:lstStyle/>
          <a:p>
            <a:pPr marL="0" indent="0">
              <a:buNone/>
            </a:pPr>
            <a:r>
              <a:rPr lang="en-US" sz="870" dirty="0">
                <a:solidFill>
                  <a:srgbClr val="5E6C78"/>
                </a:solidFill>
              </a:rPr>
              <a:t>Plant modifications, equipment selection and commissioning support.</a:t>
            </a:r>
            <a:endParaRPr lang="en-US" sz="870" dirty="0"/>
          </a:p>
        </p:txBody>
      </p:sp>
      <p:sp>
        <p:nvSpPr>
          <p:cNvPr id="40" name="Shape 38"/>
          <p:cNvSpPr/>
          <p:nvPr/>
        </p:nvSpPr>
        <p:spPr>
          <a:xfrm>
            <a:off x="8119872" y="2926080"/>
            <a:ext cx="3337560" cy="1115568"/>
          </a:xfrm>
          <a:prstGeom prst="roundRect">
            <a:avLst>
              <a:gd name="adj" fmla="val 6557"/>
            </a:avLst>
          </a:prstGeom>
          <a:solidFill>
            <a:srgbClr val="FFFFFF"/>
          </a:solidFill>
          <a:ln w="12700">
            <a:solidFill>
              <a:srgbClr val="DCE6EE"/>
            </a:solidFill>
            <a:prstDash val="solid"/>
          </a:ln>
        </p:spPr>
        <p:txBody>
          <a:bodyPr/>
          <a:lstStyle/>
          <a:p>
            <a:endParaRPr lang="en-ZA"/>
          </a:p>
        </p:txBody>
      </p:sp>
      <p:sp>
        <p:nvSpPr>
          <p:cNvPr id="41" name="Shape 39"/>
          <p:cNvSpPr/>
          <p:nvPr/>
        </p:nvSpPr>
        <p:spPr>
          <a:xfrm>
            <a:off x="8284464" y="3108960"/>
            <a:ext cx="347472" cy="347472"/>
          </a:xfrm>
          <a:prstGeom prst="ellipse">
            <a:avLst/>
          </a:prstGeom>
          <a:solidFill>
            <a:srgbClr val="123C69">
              <a:alpha val="90000"/>
            </a:srgbClr>
          </a:solidFill>
          <a:ln w="12700">
            <a:solidFill>
              <a:srgbClr val="123C69">
                <a:alpha val="0"/>
              </a:srgbClr>
            </a:solidFill>
            <a:prstDash val="solid"/>
          </a:ln>
        </p:spPr>
        <p:txBody>
          <a:bodyPr/>
          <a:lstStyle/>
          <a:p>
            <a:endParaRPr lang="en-ZA"/>
          </a:p>
        </p:txBody>
      </p:sp>
      <p:sp>
        <p:nvSpPr>
          <p:cNvPr id="42" name="Text 40"/>
          <p:cNvSpPr/>
          <p:nvPr/>
        </p:nvSpPr>
        <p:spPr>
          <a:xfrm>
            <a:off x="8385048" y="3209544"/>
            <a:ext cx="128016" cy="91440"/>
          </a:xfrm>
          <a:prstGeom prst="rect">
            <a:avLst/>
          </a:prstGeom>
          <a:noFill/>
          <a:ln/>
        </p:spPr>
        <p:txBody>
          <a:bodyPr wrap="square" lIns="0" tIns="0" rIns="0" bIns="0" rtlCol="0" anchor="ctr"/>
          <a:lstStyle/>
          <a:p>
            <a:pPr marL="0" indent="0" algn="ctr">
              <a:buNone/>
            </a:pPr>
            <a:r>
              <a:rPr lang="en-US" sz="700" b="1" dirty="0">
                <a:solidFill>
                  <a:srgbClr val="123C69"/>
                </a:solidFill>
              </a:rPr>
              <a:t>6</a:t>
            </a:r>
            <a:endParaRPr lang="en-US" sz="700" dirty="0"/>
          </a:p>
        </p:txBody>
      </p:sp>
      <p:sp>
        <p:nvSpPr>
          <p:cNvPr id="43" name="Text 41"/>
          <p:cNvSpPr/>
          <p:nvPr/>
        </p:nvSpPr>
        <p:spPr>
          <a:xfrm>
            <a:off x="8778240" y="3090672"/>
            <a:ext cx="2514600" cy="201168"/>
          </a:xfrm>
          <a:prstGeom prst="rect">
            <a:avLst/>
          </a:prstGeom>
          <a:noFill/>
          <a:ln/>
        </p:spPr>
        <p:txBody>
          <a:bodyPr wrap="square" lIns="0" tIns="0" rIns="0" bIns="0" rtlCol="0" anchor="ctr">
            <a:normAutofit/>
          </a:bodyPr>
          <a:lstStyle/>
          <a:p>
            <a:pPr marL="0" indent="0">
              <a:buNone/>
            </a:pPr>
            <a:r>
              <a:rPr lang="en-US" sz="1220" b="1" dirty="0">
                <a:solidFill>
                  <a:srgbClr val="0B1F33"/>
                </a:solidFill>
              </a:rPr>
              <a:t>Materials &amp; product development</a:t>
            </a:r>
            <a:endParaRPr lang="en-US" sz="1220" dirty="0"/>
          </a:p>
        </p:txBody>
      </p:sp>
      <p:sp>
        <p:nvSpPr>
          <p:cNvPr id="44" name="Text 42"/>
          <p:cNvSpPr/>
          <p:nvPr/>
        </p:nvSpPr>
        <p:spPr>
          <a:xfrm>
            <a:off x="8778240" y="3401568"/>
            <a:ext cx="2514600" cy="347472"/>
          </a:xfrm>
          <a:prstGeom prst="rect">
            <a:avLst/>
          </a:prstGeom>
          <a:noFill/>
          <a:ln/>
        </p:spPr>
        <p:txBody>
          <a:bodyPr wrap="square" lIns="0" tIns="0" rIns="0" bIns="0" rtlCol="0" anchor="ctr">
            <a:normAutofit/>
          </a:bodyPr>
          <a:lstStyle/>
          <a:p>
            <a:pPr marL="0" indent="0">
              <a:buNone/>
            </a:pPr>
            <a:r>
              <a:rPr lang="en-US" sz="870" dirty="0">
                <a:solidFill>
                  <a:srgbClr val="5E6C78"/>
                </a:solidFill>
              </a:rPr>
              <a:t>Material selection, formulation, testing and validation.</a:t>
            </a:r>
            <a:endParaRPr lang="en-US" sz="870" dirty="0"/>
          </a:p>
        </p:txBody>
      </p:sp>
      <p:sp>
        <p:nvSpPr>
          <p:cNvPr id="45" name="Shape 43"/>
          <p:cNvSpPr/>
          <p:nvPr/>
        </p:nvSpPr>
        <p:spPr>
          <a:xfrm>
            <a:off x="658368" y="4434840"/>
            <a:ext cx="3337560" cy="1115568"/>
          </a:xfrm>
          <a:prstGeom prst="roundRect">
            <a:avLst>
              <a:gd name="adj" fmla="val 6557"/>
            </a:avLst>
          </a:prstGeom>
          <a:solidFill>
            <a:srgbClr val="FFFFFF"/>
          </a:solidFill>
          <a:ln w="12700">
            <a:solidFill>
              <a:srgbClr val="DCE6EE"/>
            </a:solidFill>
            <a:prstDash val="solid"/>
          </a:ln>
        </p:spPr>
        <p:txBody>
          <a:bodyPr/>
          <a:lstStyle/>
          <a:p>
            <a:endParaRPr lang="en-ZA"/>
          </a:p>
        </p:txBody>
      </p:sp>
      <p:sp>
        <p:nvSpPr>
          <p:cNvPr id="46" name="Shape 44"/>
          <p:cNvSpPr/>
          <p:nvPr/>
        </p:nvSpPr>
        <p:spPr>
          <a:xfrm>
            <a:off x="822960" y="4617720"/>
            <a:ext cx="347472" cy="347472"/>
          </a:xfrm>
          <a:prstGeom prst="ellipse">
            <a:avLst/>
          </a:prstGeom>
          <a:solidFill>
            <a:srgbClr val="00A7A5">
              <a:alpha val="90000"/>
            </a:srgbClr>
          </a:solidFill>
          <a:ln w="12700">
            <a:solidFill>
              <a:srgbClr val="00A7A5">
                <a:alpha val="0"/>
              </a:srgbClr>
            </a:solidFill>
            <a:prstDash val="solid"/>
          </a:ln>
        </p:spPr>
        <p:txBody>
          <a:bodyPr/>
          <a:lstStyle/>
          <a:p>
            <a:endParaRPr lang="en-ZA"/>
          </a:p>
        </p:txBody>
      </p:sp>
      <p:sp>
        <p:nvSpPr>
          <p:cNvPr id="47" name="Text 45"/>
          <p:cNvSpPr/>
          <p:nvPr/>
        </p:nvSpPr>
        <p:spPr>
          <a:xfrm>
            <a:off x="923544" y="4718304"/>
            <a:ext cx="128016" cy="91440"/>
          </a:xfrm>
          <a:prstGeom prst="rect">
            <a:avLst/>
          </a:prstGeom>
          <a:noFill/>
          <a:ln/>
        </p:spPr>
        <p:txBody>
          <a:bodyPr wrap="square" lIns="0" tIns="0" rIns="0" bIns="0" rtlCol="0" anchor="ctr"/>
          <a:lstStyle/>
          <a:p>
            <a:pPr marL="0" indent="0" algn="ctr">
              <a:buNone/>
            </a:pPr>
            <a:r>
              <a:rPr lang="en-US" sz="700" b="1" dirty="0">
                <a:solidFill>
                  <a:srgbClr val="00A7A5"/>
                </a:solidFill>
              </a:rPr>
              <a:t>7</a:t>
            </a:r>
            <a:endParaRPr lang="en-US" sz="700" dirty="0"/>
          </a:p>
        </p:txBody>
      </p:sp>
      <p:sp>
        <p:nvSpPr>
          <p:cNvPr id="48" name="Text 46"/>
          <p:cNvSpPr/>
          <p:nvPr/>
        </p:nvSpPr>
        <p:spPr>
          <a:xfrm>
            <a:off x="1316736" y="4599432"/>
            <a:ext cx="2514600" cy="201168"/>
          </a:xfrm>
          <a:prstGeom prst="rect">
            <a:avLst/>
          </a:prstGeom>
          <a:noFill/>
          <a:ln/>
        </p:spPr>
        <p:txBody>
          <a:bodyPr wrap="square" lIns="0" tIns="0" rIns="0" bIns="0" rtlCol="0" anchor="ctr">
            <a:normAutofit/>
          </a:bodyPr>
          <a:lstStyle/>
          <a:p>
            <a:pPr marL="0" indent="0">
              <a:buNone/>
            </a:pPr>
            <a:r>
              <a:rPr lang="en-US" sz="1220" b="1" dirty="0">
                <a:solidFill>
                  <a:srgbClr val="0B1F33"/>
                </a:solidFill>
              </a:rPr>
              <a:t>R&amp;D and innovation</a:t>
            </a:r>
            <a:endParaRPr lang="en-US" sz="1220" dirty="0"/>
          </a:p>
        </p:txBody>
      </p:sp>
      <p:sp>
        <p:nvSpPr>
          <p:cNvPr id="49" name="Text 47"/>
          <p:cNvSpPr/>
          <p:nvPr/>
        </p:nvSpPr>
        <p:spPr>
          <a:xfrm>
            <a:off x="1316736" y="4910328"/>
            <a:ext cx="2514600" cy="347472"/>
          </a:xfrm>
          <a:prstGeom prst="rect">
            <a:avLst/>
          </a:prstGeom>
          <a:noFill/>
          <a:ln/>
        </p:spPr>
        <p:txBody>
          <a:bodyPr wrap="square" lIns="0" tIns="0" rIns="0" bIns="0" rtlCol="0" anchor="ctr">
            <a:normAutofit/>
          </a:bodyPr>
          <a:lstStyle/>
          <a:p>
            <a:pPr marL="0" indent="0">
              <a:buNone/>
            </a:pPr>
            <a:r>
              <a:rPr lang="en-US" sz="870" dirty="0">
                <a:solidFill>
                  <a:srgbClr val="5E6C78"/>
                </a:solidFill>
              </a:rPr>
              <a:t>Applied research, proof-of-concept, scale-up and commercialisation support.</a:t>
            </a:r>
            <a:endParaRPr lang="en-US" sz="870" dirty="0"/>
          </a:p>
        </p:txBody>
      </p:sp>
      <p:sp>
        <p:nvSpPr>
          <p:cNvPr id="50" name="Shape 48"/>
          <p:cNvSpPr/>
          <p:nvPr/>
        </p:nvSpPr>
        <p:spPr>
          <a:xfrm>
            <a:off x="4389120" y="4434840"/>
            <a:ext cx="3337560" cy="1115568"/>
          </a:xfrm>
          <a:prstGeom prst="roundRect">
            <a:avLst>
              <a:gd name="adj" fmla="val 6557"/>
            </a:avLst>
          </a:prstGeom>
          <a:solidFill>
            <a:srgbClr val="FFFFFF"/>
          </a:solidFill>
          <a:ln w="12700">
            <a:solidFill>
              <a:srgbClr val="DCE6EE"/>
            </a:solidFill>
            <a:prstDash val="solid"/>
          </a:ln>
        </p:spPr>
        <p:txBody>
          <a:bodyPr/>
          <a:lstStyle/>
          <a:p>
            <a:endParaRPr lang="en-ZA"/>
          </a:p>
        </p:txBody>
      </p:sp>
      <p:sp>
        <p:nvSpPr>
          <p:cNvPr id="51" name="Shape 49"/>
          <p:cNvSpPr/>
          <p:nvPr/>
        </p:nvSpPr>
        <p:spPr>
          <a:xfrm>
            <a:off x="4553712" y="4617720"/>
            <a:ext cx="347472" cy="347472"/>
          </a:xfrm>
          <a:prstGeom prst="ellipse">
            <a:avLst/>
          </a:prstGeom>
          <a:solidFill>
            <a:srgbClr val="F2B84B">
              <a:alpha val="90000"/>
            </a:srgbClr>
          </a:solidFill>
          <a:ln w="12700">
            <a:solidFill>
              <a:srgbClr val="F2B84B">
                <a:alpha val="0"/>
              </a:srgbClr>
            </a:solidFill>
            <a:prstDash val="solid"/>
          </a:ln>
        </p:spPr>
        <p:txBody>
          <a:bodyPr/>
          <a:lstStyle/>
          <a:p>
            <a:endParaRPr lang="en-ZA"/>
          </a:p>
        </p:txBody>
      </p:sp>
      <p:sp>
        <p:nvSpPr>
          <p:cNvPr id="52" name="Text 50"/>
          <p:cNvSpPr/>
          <p:nvPr/>
        </p:nvSpPr>
        <p:spPr>
          <a:xfrm>
            <a:off x="4654296" y="4718304"/>
            <a:ext cx="128016" cy="91440"/>
          </a:xfrm>
          <a:prstGeom prst="rect">
            <a:avLst/>
          </a:prstGeom>
          <a:noFill/>
          <a:ln/>
        </p:spPr>
        <p:txBody>
          <a:bodyPr wrap="square" lIns="0" tIns="0" rIns="0" bIns="0" rtlCol="0" anchor="ctr"/>
          <a:lstStyle/>
          <a:p>
            <a:pPr marL="0" indent="0" algn="ctr">
              <a:buNone/>
            </a:pPr>
            <a:r>
              <a:rPr lang="en-US" sz="700" b="1" dirty="0">
                <a:solidFill>
                  <a:srgbClr val="F2B84B"/>
                </a:solidFill>
              </a:rPr>
              <a:t>8</a:t>
            </a:r>
            <a:endParaRPr lang="en-US" sz="700" dirty="0"/>
          </a:p>
        </p:txBody>
      </p:sp>
      <p:sp>
        <p:nvSpPr>
          <p:cNvPr id="53" name="Text 51"/>
          <p:cNvSpPr/>
          <p:nvPr/>
        </p:nvSpPr>
        <p:spPr>
          <a:xfrm>
            <a:off x="5047488" y="4599432"/>
            <a:ext cx="2514600" cy="201168"/>
          </a:xfrm>
          <a:prstGeom prst="rect">
            <a:avLst/>
          </a:prstGeom>
          <a:noFill/>
          <a:ln/>
        </p:spPr>
        <p:txBody>
          <a:bodyPr wrap="square" lIns="0" tIns="0" rIns="0" bIns="0" rtlCol="0" anchor="ctr">
            <a:normAutofit/>
          </a:bodyPr>
          <a:lstStyle/>
          <a:p>
            <a:pPr marL="0" indent="0">
              <a:buNone/>
            </a:pPr>
            <a:r>
              <a:rPr lang="en-US" sz="1220" b="1" dirty="0">
                <a:solidFill>
                  <a:srgbClr val="0B1F33"/>
                </a:solidFill>
              </a:rPr>
              <a:t>ISO and accreditation</a:t>
            </a:r>
            <a:endParaRPr lang="en-US" sz="1220" dirty="0"/>
          </a:p>
        </p:txBody>
      </p:sp>
      <p:sp>
        <p:nvSpPr>
          <p:cNvPr id="54" name="Text 52"/>
          <p:cNvSpPr/>
          <p:nvPr/>
        </p:nvSpPr>
        <p:spPr>
          <a:xfrm>
            <a:off x="5047488" y="4910328"/>
            <a:ext cx="2514600" cy="347472"/>
          </a:xfrm>
          <a:prstGeom prst="rect">
            <a:avLst/>
          </a:prstGeom>
          <a:noFill/>
          <a:ln/>
        </p:spPr>
        <p:txBody>
          <a:bodyPr wrap="square" lIns="0" tIns="0" rIns="0" bIns="0" rtlCol="0" anchor="ctr">
            <a:normAutofit/>
          </a:bodyPr>
          <a:lstStyle/>
          <a:p>
            <a:pPr marL="0" indent="0">
              <a:buNone/>
            </a:pPr>
            <a:r>
              <a:rPr lang="en-US" sz="870" dirty="0">
                <a:solidFill>
                  <a:srgbClr val="5E6C78"/>
                </a:solidFill>
              </a:rPr>
              <a:t>Implementation, audit readiness and laboratory competence support.</a:t>
            </a:r>
            <a:endParaRPr lang="en-US" sz="870" dirty="0"/>
          </a:p>
        </p:txBody>
      </p:sp>
      <p:sp>
        <p:nvSpPr>
          <p:cNvPr id="55" name="Shape 53"/>
          <p:cNvSpPr/>
          <p:nvPr/>
        </p:nvSpPr>
        <p:spPr>
          <a:xfrm>
            <a:off x="8119872" y="4434840"/>
            <a:ext cx="3337560" cy="1115568"/>
          </a:xfrm>
          <a:prstGeom prst="roundRect">
            <a:avLst>
              <a:gd name="adj" fmla="val 6557"/>
            </a:avLst>
          </a:prstGeom>
          <a:solidFill>
            <a:srgbClr val="FFFFFF"/>
          </a:solidFill>
          <a:ln w="12700">
            <a:solidFill>
              <a:srgbClr val="DCE6EE"/>
            </a:solidFill>
            <a:prstDash val="solid"/>
          </a:ln>
        </p:spPr>
        <p:txBody>
          <a:bodyPr/>
          <a:lstStyle/>
          <a:p>
            <a:endParaRPr lang="en-ZA"/>
          </a:p>
        </p:txBody>
      </p:sp>
      <p:sp>
        <p:nvSpPr>
          <p:cNvPr id="56" name="Shape 54"/>
          <p:cNvSpPr/>
          <p:nvPr/>
        </p:nvSpPr>
        <p:spPr>
          <a:xfrm>
            <a:off x="8284464" y="4617720"/>
            <a:ext cx="347472" cy="347472"/>
          </a:xfrm>
          <a:prstGeom prst="ellipse">
            <a:avLst/>
          </a:prstGeom>
          <a:solidFill>
            <a:srgbClr val="123C69">
              <a:alpha val="90000"/>
            </a:srgbClr>
          </a:solidFill>
          <a:ln w="12700">
            <a:solidFill>
              <a:srgbClr val="123C69">
                <a:alpha val="0"/>
              </a:srgbClr>
            </a:solidFill>
            <a:prstDash val="solid"/>
          </a:ln>
        </p:spPr>
        <p:txBody>
          <a:bodyPr/>
          <a:lstStyle/>
          <a:p>
            <a:endParaRPr lang="en-ZA"/>
          </a:p>
        </p:txBody>
      </p:sp>
      <p:sp>
        <p:nvSpPr>
          <p:cNvPr id="57" name="Text 55"/>
          <p:cNvSpPr/>
          <p:nvPr/>
        </p:nvSpPr>
        <p:spPr>
          <a:xfrm>
            <a:off x="8385048" y="4718304"/>
            <a:ext cx="128016" cy="91440"/>
          </a:xfrm>
          <a:prstGeom prst="rect">
            <a:avLst/>
          </a:prstGeom>
          <a:noFill/>
          <a:ln/>
        </p:spPr>
        <p:txBody>
          <a:bodyPr wrap="square" lIns="0" tIns="0" rIns="0" bIns="0" rtlCol="0" anchor="ctr"/>
          <a:lstStyle/>
          <a:p>
            <a:pPr marL="0" indent="0" algn="ctr">
              <a:buNone/>
            </a:pPr>
            <a:r>
              <a:rPr lang="en-US" sz="700" b="1" dirty="0">
                <a:solidFill>
                  <a:srgbClr val="123C69"/>
                </a:solidFill>
              </a:rPr>
              <a:t>9</a:t>
            </a:r>
            <a:endParaRPr lang="en-US" sz="700" dirty="0"/>
          </a:p>
        </p:txBody>
      </p:sp>
      <p:sp>
        <p:nvSpPr>
          <p:cNvPr id="58" name="Text 56"/>
          <p:cNvSpPr/>
          <p:nvPr/>
        </p:nvSpPr>
        <p:spPr>
          <a:xfrm>
            <a:off x="8778240" y="4599432"/>
            <a:ext cx="2514600" cy="201168"/>
          </a:xfrm>
          <a:prstGeom prst="rect">
            <a:avLst/>
          </a:prstGeom>
          <a:noFill/>
          <a:ln/>
        </p:spPr>
        <p:txBody>
          <a:bodyPr wrap="square" lIns="0" tIns="0" rIns="0" bIns="0" rtlCol="0" anchor="ctr">
            <a:normAutofit/>
          </a:bodyPr>
          <a:lstStyle/>
          <a:p>
            <a:pPr marL="0" indent="0">
              <a:buNone/>
            </a:pPr>
            <a:r>
              <a:rPr lang="en-US" sz="1220" b="1" dirty="0">
                <a:solidFill>
                  <a:srgbClr val="0B1F33"/>
                </a:solidFill>
              </a:rPr>
              <a:t>IP and technical strategy</a:t>
            </a:r>
            <a:endParaRPr lang="en-US" sz="1220" dirty="0"/>
          </a:p>
        </p:txBody>
      </p:sp>
      <p:sp>
        <p:nvSpPr>
          <p:cNvPr id="59" name="Text 57"/>
          <p:cNvSpPr/>
          <p:nvPr/>
        </p:nvSpPr>
        <p:spPr>
          <a:xfrm>
            <a:off x="8778240" y="4910328"/>
            <a:ext cx="2514600" cy="347472"/>
          </a:xfrm>
          <a:prstGeom prst="rect">
            <a:avLst/>
          </a:prstGeom>
          <a:noFill/>
          <a:ln/>
        </p:spPr>
        <p:txBody>
          <a:bodyPr wrap="square" lIns="0" tIns="0" rIns="0" bIns="0" rtlCol="0" anchor="ctr">
            <a:normAutofit/>
          </a:bodyPr>
          <a:lstStyle/>
          <a:p>
            <a:pPr marL="0" indent="0">
              <a:buNone/>
            </a:pPr>
            <a:r>
              <a:rPr lang="en-US" sz="870" dirty="0">
                <a:solidFill>
                  <a:srgbClr val="5E6C78"/>
                </a:solidFill>
              </a:rPr>
              <a:t>Technology roadmaps, innovation positioning and IP awareness.</a:t>
            </a:r>
            <a:endParaRPr lang="en-US" sz="870" dirty="0"/>
          </a:p>
        </p:txBody>
      </p:sp>
      <p:sp>
        <p:nvSpPr>
          <p:cNvPr id="60" name="Slide Number Placeholder 0"/>
          <p:cNvSpPr>
            <a:spLocks noGrp="1"/>
          </p:cNvSpPr>
          <p:nvPr>
            <p:ph type="sldNum" sz="quarter" idx="4294967295"/>
          </p:nvPr>
        </p:nvSpPr>
        <p:spPr>
          <a:xfrm>
            <a:off x="11338560" y="6492240"/>
            <a:ext cx="800000" cy="300000"/>
          </a:xfrm>
          <a:prstGeom prst="rect">
            <a:avLst/>
          </a:prstGeom>
          <a:extLst>
            <a:ext uri="{C572A759-6A51-4108-AA02-DFA0A04FC94B}">
              <ma14:wrappingTextBoxFlag xmlns:ma14="http://schemas.microsoft.com/office/mac/drawingml/2011/main" xmlns="" val="0"/>
            </a:ext>
          </a:extLst>
        </p:spPr>
        <p:txBody>
          <a:bodyPr/>
          <a:lstStyle>
            <a:lvl1pPr>
              <a:defRPr sz="800">
                <a:solidFill>
                  <a:srgbClr val="5E6C78"/>
                </a:solidFill>
                <a:latin typeface="Aptos"/>
                <a:ea typeface="Aptos"/>
                <a:cs typeface="Aptos"/>
              </a:defRPr>
            </a:lvl1pPr>
          </a:lstStyle>
          <a:p>
            <a:pPr algn="l"/>
            <a:fld id="{F7021451-1387-4CA6-816F-3879F97B5CBC}" type="slidenum">
              <a:rPr lang="en-US" b="0"/>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rot="2400000">
            <a:off x="8229600" y="-105156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3" name="Shape 1"/>
          <p:cNvSpPr/>
          <p:nvPr/>
        </p:nvSpPr>
        <p:spPr>
          <a:xfrm rot="2400000">
            <a:off x="8449056" y="-97840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4" name="Shape 2"/>
          <p:cNvSpPr/>
          <p:nvPr/>
        </p:nvSpPr>
        <p:spPr>
          <a:xfrm rot="2400000">
            <a:off x="8668512" y="-90525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5" name="Shape 3"/>
          <p:cNvSpPr/>
          <p:nvPr/>
        </p:nvSpPr>
        <p:spPr>
          <a:xfrm rot="2400000">
            <a:off x="8887968" y="-832104"/>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6" name="Shape 4"/>
          <p:cNvSpPr/>
          <p:nvPr/>
        </p:nvSpPr>
        <p:spPr>
          <a:xfrm rot="2400000">
            <a:off x="9107424" y="-758952"/>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7" name="Shape 5"/>
          <p:cNvSpPr/>
          <p:nvPr/>
        </p:nvSpPr>
        <p:spPr>
          <a:xfrm rot="2400000">
            <a:off x="9326880" y="-68580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8" name="Shape 6"/>
          <p:cNvSpPr/>
          <p:nvPr/>
        </p:nvSpPr>
        <p:spPr>
          <a:xfrm rot="2400000">
            <a:off x="9546336" y="-61264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9" name="Shape 7"/>
          <p:cNvSpPr/>
          <p:nvPr/>
        </p:nvSpPr>
        <p:spPr>
          <a:xfrm rot="2400000">
            <a:off x="9765792" y="-53949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10" name="Shape 8"/>
          <p:cNvSpPr/>
          <p:nvPr/>
        </p:nvSpPr>
        <p:spPr>
          <a:xfrm>
            <a:off x="10607040" y="0"/>
            <a:ext cx="1581912" cy="6858000"/>
          </a:xfrm>
          <a:prstGeom prst="rect">
            <a:avLst/>
          </a:prstGeom>
          <a:solidFill>
            <a:srgbClr val="EEF3F8"/>
          </a:solidFill>
          <a:ln w="12700">
            <a:solidFill>
              <a:srgbClr val="EEF3F8">
                <a:alpha val="0"/>
              </a:srgbClr>
            </a:solidFill>
            <a:prstDash val="solid"/>
          </a:ln>
        </p:spPr>
        <p:txBody>
          <a:bodyPr/>
          <a:lstStyle/>
          <a:p>
            <a:endParaRPr lang="en-ZA"/>
          </a:p>
        </p:txBody>
      </p:sp>
      <p:sp>
        <p:nvSpPr>
          <p:cNvPr id="11" name="Shape 9"/>
          <p:cNvSpPr/>
          <p:nvPr/>
        </p:nvSpPr>
        <p:spPr>
          <a:xfrm>
            <a:off x="10561320" y="0"/>
            <a:ext cx="73152" cy="6858000"/>
          </a:xfrm>
          <a:prstGeom prst="rect">
            <a:avLst/>
          </a:prstGeom>
          <a:solidFill>
            <a:srgbClr val="00A7A5"/>
          </a:solidFill>
          <a:ln w="12700">
            <a:solidFill>
              <a:srgbClr val="00A7A5"/>
            </a:solidFill>
            <a:prstDash val="solid"/>
          </a:ln>
        </p:spPr>
        <p:txBody>
          <a:bodyPr/>
          <a:lstStyle/>
          <a:p>
            <a:endParaRPr lang="en-ZA"/>
          </a:p>
        </p:txBody>
      </p:sp>
      <p:sp>
        <p:nvSpPr>
          <p:cNvPr id="12" name="Text 10"/>
          <p:cNvSpPr/>
          <p:nvPr/>
        </p:nvSpPr>
        <p:spPr>
          <a:xfrm>
            <a:off x="594360" y="411480"/>
            <a:ext cx="7863840" cy="411480"/>
          </a:xfrm>
          <a:prstGeom prst="rect">
            <a:avLst/>
          </a:prstGeom>
          <a:noFill/>
          <a:ln/>
        </p:spPr>
        <p:txBody>
          <a:bodyPr wrap="square" lIns="0" tIns="0" rIns="0" bIns="0" rtlCol="0" anchor="ctr">
            <a:normAutofit/>
          </a:bodyPr>
          <a:lstStyle/>
          <a:p>
            <a:pPr marL="0" indent="0">
              <a:buNone/>
            </a:pPr>
            <a:r>
              <a:rPr lang="en-US" sz="2800" b="1" dirty="0">
                <a:solidFill>
                  <a:srgbClr val="0B1F33"/>
                </a:solidFill>
                <a:latin typeface="Aptos Display" pitchFamily="34" charset="0"/>
                <a:ea typeface="Aptos Display" pitchFamily="34" charset="-122"/>
                <a:cs typeface="Aptos Display" pitchFamily="34" charset="-120"/>
              </a:rPr>
              <a:t>Service Architecture</a:t>
            </a:r>
            <a:endParaRPr lang="en-US" sz="2800" dirty="0"/>
          </a:p>
        </p:txBody>
      </p:sp>
      <p:sp>
        <p:nvSpPr>
          <p:cNvPr id="13" name="Shape 11"/>
          <p:cNvSpPr/>
          <p:nvPr/>
        </p:nvSpPr>
        <p:spPr>
          <a:xfrm>
            <a:off x="594360" y="896112"/>
            <a:ext cx="960120" cy="64008"/>
          </a:xfrm>
          <a:prstGeom prst="rect">
            <a:avLst/>
          </a:prstGeom>
          <a:solidFill>
            <a:srgbClr val="00A7A5"/>
          </a:solidFill>
          <a:ln w="12700">
            <a:solidFill>
              <a:srgbClr val="00A7A5"/>
            </a:solidFill>
            <a:prstDash val="solid"/>
          </a:ln>
        </p:spPr>
        <p:txBody>
          <a:bodyPr/>
          <a:lstStyle/>
          <a:p>
            <a:endParaRPr lang="en-ZA"/>
          </a:p>
        </p:txBody>
      </p:sp>
      <p:sp>
        <p:nvSpPr>
          <p:cNvPr id="14" name="Text 12"/>
          <p:cNvSpPr/>
          <p:nvPr/>
        </p:nvSpPr>
        <p:spPr>
          <a:xfrm>
            <a:off x="594360" y="1033272"/>
            <a:ext cx="8412480" cy="292608"/>
          </a:xfrm>
          <a:prstGeom prst="rect">
            <a:avLst/>
          </a:prstGeom>
          <a:noFill/>
          <a:ln/>
        </p:spPr>
        <p:txBody>
          <a:bodyPr wrap="square" lIns="0" tIns="0" rIns="0" bIns="0" rtlCol="0" anchor="ctr">
            <a:normAutofit/>
          </a:bodyPr>
          <a:lstStyle/>
          <a:p>
            <a:pPr marL="0" indent="0">
              <a:buNone/>
            </a:pPr>
            <a:r>
              <a:rPr lang="en-US" sz="1250" dirty="0">
                <a:solidFill>
                  <a:srgbClr val="5E6C78"/>
                </a:solidFill>
              </a:rPr>
              <a:t>A connected offer from diagnosis to sustained performance.</a:t>
            </a:r>
            <a:endParaRPr lang="en-US" sz="1250" dirty="0"/>
          </a:p>
        </p:txBody>
      </p:sp>
      <p:sp>
        <p:nvSpPr>
          <p:cNvPr id="15" name="Shape 13"/>
          <p:cNvSpPr/>
          <p:nvPr/>
        </p:nvSpPr>
        <p:spPr>
          <a:xfrm>
            <a:off x="2926080" y="2880360"/>
            <a:ext cx="429768" cy="0"/>
          </a:xfrm>
          <a:prstGeom prst="line">
            <a:avLst/>
          </a:prstGeom>
          <a:noFill/>
          <a:ln w="19050">
            <a:solidFill>
              <a:srgbClr val="97ADB9"/>
            </a:solidFill>
            <a:prstDash val="solid"/>
            <a:headEnd type="none"/>
            <a:tailEnd type="triangle"/>
          </a:ln>
        </p:spPr>
        <p:txBody>
          <a:bodyPr/>
          <a:lstStyle/>
          <a:p>
            <a:endParaRPr lang="en-ZA"/>
          </a:p>
        </p:txBody>
      </p:sp>
      <p:sp>
        <p:nvSpPr>
          <p:cNvPr id="16" name="Shape 14"/>
          <p:cNvSpPr/>
          <p:nvPr/>
        </p:nvSpPr>
        <p:spPr>
          <a:xfrm>
            <a:off x="777240" y="1828800"/>
            <a:ext cx="2267712" cy="2103120"/>
          </a:xfrm>
          <a:prstGeom prst="roundRect">
            <a:avLst>
              <a:gd name="adj" fmla="val 4348"/>
            </a:avLst>
          </a:prstGeom>
          <a:solidFill>
            <a:srgbClr val="FFFFFF"/>
          </a:solidFill>
          <a:ln w="12700">
            <a:solidFill>
              <a:srgbClr val="DCE6EE"/>
            </a:solidFill>
            <a:prstDash val="solid"/>
          </a:ln>
        </p:spPr>
        <p:txBody>
          <a:bodyPr/>
          <a:lstStyle/>
          <a:p>
            <a:endParaRPr lang="en-ZA"/>
          </a:p>
        </p:txBody>
      </p:sp>
      <p:sp>
        <p:nvSpPr>
          <p:cNvPr id="17" name="Shape 15"/>
          <p:cNvSpPr/>
          <p:nvPr/>
        </p:nvSpPr>
        <p:spPr>
          <a:xfrm>
            <a:off x="1618488" y="1527048"/>
            <a:ext cx="594360" cy="594360"/>
          </a:xfrm>
          <a:prstGeom prst="ellipse">
            <a:avLst/>
          </a:prstGeom>
          <a:solidFill>
            <a:srgbClr val="00A7A5"/>
          </a:solidFill>
          <a:ln w="12700">
            <a:solidFill>
              <a:srgbClr val="00A7A5"/>
            </a:solidFill>
            <a:prstDash val="solid"/>
          </a:ln>
        </p:spPr>
        <p:txBody>
          <a:bodyPr/>
          <a:lstStyle/>
          <a:p>
            <a:endParaRPr lang="en-ZA"/>
          </a:p>
        </p:txBody>
      </p:sp>
      <p:sp>
        <p:nvSpPr>
          <p:cNvPr id="18" name="Text 16"/>
          <p:cNvSpPr/>
          <p:nvPr/>
        </p:nvSpPr>
        <p:spPr>
          <a:xfrm>
            <a:off x="1819656" y="1719072"/>
            <a:ext cx="182880" cy="137160"/>
          </a:xfrm>
          <a:prstGeom prst="rect">
            <a:avLst/>
          </a:prstGeom>
          <a:noFill/>
          <a:ln/>
        </p:spPr>
        <p:txBody>
          <a:bodyPr wrap="square" lIns="0" tIns="0" rIns="0" bIns="0" rtlCol="0" anchor="ctr"/>
          <a:lstStyle/>
          <a:p>
            <a:pPr marL="0" indent="0" algn="ctr">
              <a:buNone/>
            </a:pPr>
            <a:r>
              <a:rPr lang="en-US" sz="900" b="1" dirty="0">
                <a:solidFill>
                  <a:srgbClr val="FFFFFF"/>
                </a:solidFill>
              </a:rPr>
              <a:t>1</a:t>
            </a:r>
            <a:endParaRPr lang="en-US" sz="900" dirty="0"/>
          </a:p>
        </p:txBody>
      </p:sp>
      <p:sp>
        <p:nvSpPr>
          <p:cNvPr id="19" name="Text 17"/>
          <p:cNvSpPr/>
          <p:nvPr/>
        </p:nvSpPr>
        <p:spPr>
          <a:xfrm>
            <a:off x="960120" y="2148840"/>
            <a:ext cx="1920240" cy="320040"/>
          </a:xfrm>
          <a:prstGeom prst="rect">
            <a:avLst/>
          </a:prstGeom>
          <a:noFill/>
          <a:ln/>
        </p:spPr>
        <p:txBody>
          <a:bodyPr wrap="square" lIns="0" tIns="0" rIns="0" bIns="0" rtlCol="0" anchor="ctr">
            <a:normAutofit/>
          </a:bodyPr>
          <a:lstStyle/>
          <a:p>
            <a:pPr marL="0" indent="0" algn="ctr">
              <a:buNone/>
            </a:pPr>
            <a:r>
              <a:rPr lang="en-US" sz="1450" b="1" dirty="0">
                <a:solidFill>
                  <a:srgbClr val="0B1F33"/>
                </a:solidFill>
              </a:rPr>
              <a:t>Technical Diagnosis</a:t>
            </a:r>
            <a:endParaRPr lang="en-US" sz="1450" dirty="0"/>
          </a:p>
        </p:txBody>
      </p:sp>
      <p:sp>
        <p:nvSpPr>
          <p:cNvPr id="20" name="Text 18"/>
          <p:cNvSpPr/>
          <p:nvPr/>
        </p:nvSpPr>
        <p:spPr>
          <a:xfrm>
            <a:off x="1005840" y="2724912"/>
            <a:ext cx="1810512" cy="786384"/>
          </a:xfrm>
          <a:prstGeom prst="rect">
            <a:avLst/>
          </a:prstGeom>
          <a:noFill/>
          <a:ln/>
        </p:spPr>
        <p:txBody>
          <a:bodyPr wrap="square" lIns="0" tIns="0" rIns="0" bIns="0" rtlCol="0" anchor="ctr">
            <a:normAutofit/>
          </a:bodyPr>
          <a:lstStyle/>
          <a:p>
            <a:pPr marL="0" indent="0" algn="ctr">
              <a:buNone/>
            </a:pPr>
            <a:r>
              <a:rPr lang="en-US" sz="1020" dirty="0">
                <a:solidFill>
                  <a:srgbClr val="1F2D3A"/>
                </a:solidFill>
              </a:rPr>
              <a:t>Data review</a:t>
            </a:r>
            <a:endParaRPr lang="en-US" sz="1020" dirty="0"/>
          </a:p>
          <a:p>
            <a:pPr marL="0" indent="0" algn="ctr">
              <a:buNone/>
            </a:pPr>
            <a:r>
              <a:rPr lang="en-US" sz="1020" dirty="0">
                <a:solidFill>
                  <a:srgbClr val="1F2D3A"/>
                </a:solidFill>
              </a:rPr>
              <a:t>Root cause analysis</a:t>
            </a:r>
            <a:endParaRPr lang="en-US" sz="1020" dirty="0"/>
          </a:p>
          <a:p>
            <a:pPr marL="0" indent="0" algn="ctr">
              <a:buNone/>
            </a:pPr>
            <a:r>
              <a:rPr lang="en-US" sz="1020" dirty="0">
                <a:solidFill>
                  <a:srgbClr val="1F2D3A"/>
                </a:solidFill>
              </a:rPr>
              <a:t>Failure investigation</a:t>
            </a:r>
            <a:endParaRPr lang="en-US" sz="1020" dirty="0"/>
          </a:p>
        </p:txBody>
      </p:sp>
      <p:sp>
        <p:nvSpPr>
          <p:cNvPr id="21" name="Shape 19"/>
          <p:cNvSpPr/>
          <p:nvPr/>
        </p:nvSpPr>
        <p:spPr>
          <a:xfrm>
            <a:off x="5687568" y="2880360"/>
            <a:ext cx="429768" cy="0"/>
          </a:xfrm>
          <a:prstGeom prst="line">
            <a:avLst/>
          </a:prstGeom>
          <a:noFill/>
          <a:ln w="19050">
            <a:solidFill>
              <a:srgbClr val="97ADB9"/>
            </a:solidFill>
            <a:prstDash val="solid"/>
            <a:headEnd type="none"/>
            <a:tailEnd type="triangle"/>
          </a:ln>
        </p:spPr>
        <p:txBody>
          <a:bodyPr/>
          <a:lstStyle/>
          <a:p>
            <a:endParaRPr lang="en-ZA"/>
          </a:p>
        </p:txBody>
      </p:sp>
      <p:sp>
        <p:nvSpPr>
          <p:cNvPr id="22" name="Shape 20"/>
          <p:cNvSpPr/>
          <p:nvPr/>
        </p:nvSpPr>
        <p:spPr>
          <a:xfrm>
            <a:off x="3538728" y="1828800"/>
            <a:ext cx="2267712" cy="2103120"/>
          </a:xfrm>
          <a:prstGeom prst="roundRect">
            <a:avLst>
              <a:gd name="adj" fmla="val 4348"/>
            </a:avLst>
          </a:prstGeom>
          <a:solidFill>
            <a:srgbClr val="FFFFFF"/>
          </a:solidFill>
          <a:ln w="12700">
            <a:solidFill>
              <a:srgbClr val="DCE6EE"/>
            </a:solidFill>
            <a:prstDash val="solid"/>
          </a:ln>
        </p:spPr>
        <p:txBody>
          <a:bodyPr/>
          <a:lstStyle/>
          <a:p>
            <a:endParaRPr lang="en-ZA"/>
          </a:p>
        </p:txBody>
      </p:sp>
      <p:sp>
        <p:nvSpPr>
          <p:cNvPr id="23" name="Shape 21"/>
          <p:cNvSpPr/>
          <p:nvPr/>
        </p:nvSpPr>
        <p:spPr>
          <a:xfrm>
            <a:off x="4379976" y="1527048"/>
            <a:ext cx="594360" cy="594360"/>
          </a:xfrm>
          <a:prstGeom prst="ellipse">
            <a:avLst/>
          </a:prstGeom>
          <a:solidFill>
            <a:srgbClr val="F2B84B"/>
          </a:solidFill>
          <a:ln w="12700">
            <a:solidFill>
              <a:srgbClr val="F2B84B"/>
            </a:solidFill>
            <a:prstDash val="solid"/>
          </a:ln>
        </p:spPr>
        <p:txBody>
          <a:bodyPr/>
          <a:lstStyle/>
          <a:p>
            <a:endParaRPr lang="en-ZA"/>
          </a:p>
        </p:txBody>
      </p:sp>
      <p:sp>
        <p:nvSpPr>
          <p:cNvPr id="24" name="Text 22"/>
          <p:cNvSpPr/>
          <p:nvPr/>
        </p:nvSpPr>
        <p:spPr>
          <a:xfrm>
            <a:off x="4581144" y="1719072"/>
            <a:ext cx="182880" cy="137160"/>
          </a:xfrm>
          <a:prstGeom prst="rect">
            <a:avLst/>
          </a:prstGeom>
          <a:noFill/>
          <a:ln/>
        </p:spPr>
        <p:txBody>
          <a:bodyPr wrap="square" lIns="0" tIns="0" rIns="0" bIns="0" rtlCol="0" anchor="ctr"/>
          <a:lstStyle/>
          <a:p>
            <a:pPr marL="0" indent="0" algn="ctr">
              <a:buNone/>
            </a:pPr>
            <a:r>
              <a:rPr lang="en-US" sz="900" b="1" dirty="0">
                <a:solidFill>
                  <a:srgbClr val="FFFFFF"/>
                </a:solidFill>
              </a:rPr>
              <a:t>2</a:t>
            </a:r>
            <a:endParaRPr lang="en-US" sz="900" dirty="0"/>
          </a:p>
        </p:txBody>
      </p:sp>
      <p:sp>
        <p:nvSpPr>
          <p:cNvPr id="25" name="Text 23"/>
          <p:cNvSpPr/>
          <p:nvPr/>
        </p:nvSpPr>
        <p:spPr>
          <a:xfrm>
            <a:off x="3721608" y="2148840"/>
            <a:ext cx="1920240" cy="320040"/>
          </a:xfrm>
          <a:prstGeom prst="rect">
            <a:avLst/>
          </a:prstGeom>
          <a:noFill/>
          <a:ln/>
        </p:spPr>
        <p:txBody>
          <a:bodyPr wrap="square" lIns="0" tIns="0" rIns="0" bIns="0" rtlCol="0" anchor="ctr">
            <a:normAutofit/>
          </a:bodyPr>
          <a:lstStyle/>
          <a:p>
            <a:pPr marL="0" indent="0" algn="ctr">
              <a:buNone/>
            </a:pPr>
            <a:r>
              <a:rPr lang="en-US" sz="1450" b="1" dirty="0">
                <a:solidFill>
                  <a:srgbClr val="0B1F33"/>
                </a:solidFill>
              </a:rPr>
              <a:t>Engineering Design</a:t>
            </a:r>
            <a:endParaRPr lang="en-US" sz="1450" dirty="0"/>
          </a:p>
        </p:txBody>
      </p:sp>
      <p:sp>
        <p:nvSpPr>
          <p:cNvPr id="26" name="Text 24"/>
          <p:cNvSpPr/>
          <p:nvPr/>
        </p:nvSpPr>
        <p:spPr>
          <a:xfrm>
            <a:off x="3767328" y="2724912"/>
            <a:ext cx="1810512" cy="786384"/>
          </a:xfrm>
          <a:prstGeom prst="rect">
            <a:avLst/>
          </a:prstGeom>
          <a:noFill/>
          <a:ln/>
        </p:spPr>
        <p:txBody>
          <a:bodyPr wrap="square" lIns="0" tIns="0" rIns="0" bIns="0" rtlCol="0" anchor="ctr">
            <a:normAutofit/>
          </a:bodyPr>
          <a:lstStyle/>
          <a:p>
            <a:pPr marL="0" indent="0" algn="ctr">
              <a:buNone/>
            </a:pPr>
            <a:r>
              <a:rPr lang="en-US" sz="1020" dirty="0">
                <a:solidFill>
                  <a:srgbClr val="1F2D3A"/>
                </a:solidFill>
              </a:rPr>
              <a:t>Process concept</a:t>
            </a:r>
            <a:endParaRPr lang="en-US" sz="1020" dirty="0"/>
          </a:p>
          <a:p>
            <a:pPr marL="0" indent="0" algn="ctr">
              <a:buNone/>
            </a:pPr>
            <a:r>
              <a:rPr lang="en-US" sz="1020" dirty="0">
                <a:solidFill>
                  <a:srgbClr val="1F2D3A"/>
                </a:solidFill>
              </a:rPr>
              <a:t>Material/product design</a:t>
            </a:r>
            <a:endParaRPr lang="en-US" sz="1020" dirty="0"/>
          </a:p>
          <a:p>
            <a:pPr marL="0" indent="0" algn="ctr">
              <a:buNone/>
            </a:pPr>
            <a:r>
              <a:rPr lang="en-US" sz="1020" dirty="0">
                <a:solidFill>
                  <a:srgbClr val="1F2D3A"/>
                </a:solidFill>
              </a:rPr>
              <a:t>Specification input</a:t>
            </a:r>
            <a:endParaRPr lang="en-US" sz="1020" dirty="0"/>
          </a:p>
        </p:txBody>
      </p:sp>
      <p:sp>
        <p:nvSpPr>
          <p:cNvPr id="27" name="Shape 25"/>
          <p:cNvSpPr/>
          <p:nvPr/>
        </p:nvSpPr>
        <p:spPr>
          <a:xfrm>
            <a:off x="8449056" y="2880360"/>
            <a:ext cx="429768" cy="0"/>
          </a:xfrm>
          <a:prstGeom prst="line">
            <a:avLst/>
          </a:prstGeom>
          <a:noFill/>
          <a:ln w="19050">
            <a:solidFill>
              <a:srgbClr val="97ADB9"/>
            </a:solidFill>
            <a:prstDash val="solid"/>
            <a:headEnd type="none"/>
            <a:tailEnd type="triangle"/>
          </a:ln>
        </p:spPr>
        <p:txBody>
          <a:bodyPr/>
          <a:lstStyle/>
          <a:p>
            <a:endParaRPr lang="en-ZA"/>
          </a:p>
        </p:txBody>
      </p:sp>
      <p:sp>
        <p:nvSpPr>
          <p:cNvPr id="28" name="Shape 26"/>
          <p:cNvSpPr/>
          <p:nvPr/>
        </p:nvSpPr>
        <p:spPr>
          <a:xfrm>
            <a:off x="6300216" y="1828800"/>
            <a:ext cx="2267712" cy="2103120"/>
          </a:xfrm>
          <a:prstGeom prst="roundRect">
            <a:avLst>
              <a:gd name="adj" fmla="val 4348"/>
            </a:avLst>
          </a:prstGeom>
          <a:solidFill>
            <a:srgbClr val="FFFFFF"/>
          </a:solidFill>
          <a:ln w="12700">
            <a:solidFill>
              <a:srgbClr val="DCE6EE"/>
            </a:solidFill>
            <a:prstDash val="solid"/>
          </a:ln>
        </p:spPr>
        <p:txBody>
          <a:bodyPr/>
          <a:lstStyle/>
          <a:p>
            <a:endParaRPr lang="en-ZA"/>
          </a:p>
        </p:txBody>
      </p:sp>
      <p:sp>
        <p:nvSpPr>
          <p:cNvPr id="29" name="Shape 27"/>
          <p:cNvSpPr/>
          <p:nvPr/>
        </p:nvSpPr>
        <p:spPr>
          <a:xfrm>
            <a:off x="7141464" y="1527048"/>
            <a:ext cx="594360" cy="594360"/>
          </a:xfrm>
          <a:prstGeom prst="ellipse">
            <a:avLst/>
          </a:prstGeom>
          <a:solidFill>
            <a:srgbClr val="123C69"/>
          </a:solidFill>
          <a:ln w="12700">
            <a:solidFill>
              <a:srgbClr val="123C69"/>
            </a:solidFill>
            <a:prstDash val="solid"/>
          </a:ln>
        </p:spPr>
        <p:txBody>
          <a:bodyPr/>
          <a:lstStyle/>
          <a:p>
            <a:endParaRPr lang="en-ZA"/>
          </a:p>
        </p:txBody>
      </p:sp>
      <p:sp>
        <p:nvSpPr>
          <p:cNvPr id="30" name="Text 28"/>
          <p:cNvSpPr/>
          <p:nvPr/>
        </p:nvSpPr>
        <p:spPr>
          <a:xfrm>
            <a:off x="7342632" y="1719072"/>
            <a:ext cx="182880" cy="137160"/>
          </a:xfrm>
          <a:prstGeom prst="rect">
            <a:avLst/>
          </a:prstGeom>
          <a:noFill/>
          <a:ln/>
        </p:spPr>
        <p:txBody>
          <a:bodyPr wrap="square" lIns="0" tIns="0" rIns="0" bIns="0" rtlCol="0" anchor="ctr"/>
          <a:lstStyle/>
          <a:p>
            <a:pPr marL="0" indent="0" algn="ctr">
              <a:buNone/>
            </a:pPr>
            <a:r>
              <a:rPr lang="en-US" sz="900" b="1" dirty="0">
                <a:solidFill>
                  <a:srgbClr val="FFFFFF"/>
                </a:solidFill>
              </a:rPr>
              <a:t>3</a:t>
            </a:r>
            <a:endParaRPr lang="en-US" sz="900" dirty="0"/>
          </a:p>
        </p:txBody>
      </p:sp>
      <p:sp>
        <p:nvSpPr>
          <p:cNvPr id="31" name="Text 29"/>
          <p:cNvSpPr/>
          <p:nvPr/>
        </p:nvSpPr>
        <p:spPr>
          <a:xfrm>
            <a:off x="6483096" y="2148840"/>
            <a:ext cx="1920240" cy="320040"/>
          </a:xfrm>
          <a:prstGeom prst="rect">
            <a:avLst/>
          </a:prstGeom>
          <a:noFill/>
          <a:ln/>
        </p:spPr>
        <p:txBody>
          <a:bodyPr wrap="square" lIns="0" tIns="0" rIns="0" bIns="0" rtlCol="0" anchor="ctr">
            <a:normAutofit/>
          </a:bodyPr>
          <a:lstStyle/>
          <a:p>
            <a:pPr marL="0" indent="0" algn="ctr">
              <a:buNone/>
            </a:pPr>
            <a:r>
              <a:rPr lang="en-US" sz="1450" b="1" dirty="0">
                <a:solidFill>
                  <a:srgbClr val="0B1F33"/>
                </a:solidFill>
              </a:rPr>
              <a:t>Implementation Support</a:t>
            </a:r>
            <a:endParaRPr lang="en-US" sz="1450" dirty="0"/>
          </a:p>
        </p:txBody>
      </p:sp>
      <p:sp>
        <p:nvSpPr>
          <p:cNvPr id="32" name="Text 30"/>
          <p:cNvSpPr/>
          <p:nvPr/>
        </p:nvSpPr>
        <p:spPr>
          <a:xfrm>
            <a:off x="6528816" y="2724912"/>
            <a:ext cx="1810512" cy="786384"/>
          </a:xfrm>
          <a:prstGeom prst="rect">
            <a:avLst/>
          </a:prstGeom>
          <a:noFill/>
          <a:ln/>
        </p:spPr>
        <p:txBody>
          <a:bodyPr wrap="square" lIns="0" tIns="0" rIns="0" bIns="0" rtlCol="0" anchor="ctr">
            <a:normAutofit/>
          </a:bodyPr>
          <a:lstStyle/>
          <a:p>
            <a:pPr marL="0" indent="0" algn="ctr">
              <a:buNone/>
            </a:pPr>
            <a:r>
              <a:rPr lang="en-US" sz="1020" dirty="0">
                <a:solidFill>
                  <a:srgbClr val="1F2D3A"/>
                </a:solidFill>
              </a:rPr>
              <a:t>Commissioning</a:t>
            </a:r>
            <a:endParaRPr lang="en-US" sz="1020" dirty="0"/>
          </a:p>
          <a:p>
            <a:pPr marL="0" indent="0" algn="ctr">
              <a:buNone/>
            </a:pPr>
            <a:r>
              <a:rPr lang="en-US" sz="1020" dirty="0">
                <a:solidFill>
                  <a:srgbClr val="1F2D3A"/>
                </a:solidFill>
              </a:rPr>
              <a:t>Validation</a:t>
            </a:r>
            <a:endParaRPr lang="en-US" sz="1020" dirty="0"/>
          </a:p>
          <a:p>
            <a:pPr marL="0" indent="0" algn="ctr">
              <a:buNone/>
            </a:pPr>
            <a:r>
              <a:rPr lang="en-US" sz="1020" dirty="0">
                <a:solidFill>
                  <a:srgbClr val="1F2D3A"/>
                </a:solidFill>
              </a:rPr>
              <a:t>Training and handover</a:t>
            </a:r>
            <a:endParaRPr lang="en-US" sz="1020" dirty="0"/>
          </a:p>
        </p:txBody>
      </p:sp>
      <p:sp>
        <p:nvSpPr>
          <p:cNvPr id="33" name="Shape 31"/>
          <p:cNvSpPr/>
          <p:nvPr/>
        </p:nvSpPr>
        <p:spPr>
          <a:xfrm>
            <a:off x="9061704" y="1828800"/>
            <a:ext cx="2267712" cy="2103120"/>
          </a:xfrm>
          <a:prstGeom prst="roundRect">
            <a:avLst>
              <a:gd name="adj" fmla="val 4348"/>
            </a:avLst>
          </a:prstGeom>
          <a:solidFill>
            <a:srgbClr val="FFFFFF"/>
          </a:solidFill>
          <a:ln w="12700">
            <a:solidFill>
              <a:srgbClr val="DCE6EE"/>
            </a:solidFill>
            <a:prstDash val="solid"/>
          </a:ln>
        </p:spPr>
        <p:txBody>
          <a:bodyPr/>
          <a:lstStyle/>
          <a:p>
            <a:endParaRPr lang="en-ZA"/>
          </a:p>
        </p:txBody>
      </p:sp>
      <p:sp>
        <p:nvSpPr>
          <p:cNvPr id="34" name="Shape 32"/>
          <p:cNvSpPr/>
          <p:nvPr/>
        </p:nvSpPr>
        <p:spPr>
          <a:xfrm>
            <a:off x="9902952" y="1527048"/>
            <a:ext cx="594360" cy="594360"/>
          </a:xfrm>
          <a:prstGeom prst="ellipse">
            <a:avLst/>
          </a:prstGeom>
          <a:solidFill>
            <a:srgbClr val="2E8B57"/>
          </a:solidFill>
          <a:ln w="12700">
            <a:solidFill>
              <a:srgbClr val="2E8B57"/>
            </a:solidFill>
            <a:prstDash val="solid"/>
          </a:ln>
        </p:spPr>
        <p:txBody>
          <a:bodyPr/>
          <a:lstStyle/>
          <a:p>
            <a:endParaRPr lang="en-ZA"/>
          </a:p>
        </p:txBody>
      </p:sp>
      <p:sp>
        <p:nvSpPr>
          <p:cNvPr id="35" name="Text 33"/>
          <p:cNvSpPr/>
          <p:nvPr/>
        </p:nvSpPr>
        <p:spPr>
          <a:xfrm>
            <a:off x="10104120" y="1719072"/>
            <a:ext cx="182880" cy="137160"/>
          </a:xfrm>
          <a:prstGeom prst="rect">
            <a:avLst/>
          </a:prstGeom>
          <a:noFill/>
          <a:ln/>
        </p:spPr>
        <p:txBody>
          <a:bodyPr wrap="square" lIns="0" tIns="0" rIns="0" bIns="0" rtlCol="0" anchor="ctr"/>
          <a:lstStyle/>
          <a:p>
            <a:pPr marL="0" indent="0" algn="ctr">
              <a:buNone/>
            </a:pPr>
            <a:r>
              <a:rPr lang="en-US" sz="900" b="1" dirty="0">
                <a:solidFill>
                  <a:srgbClr val="FFFFFF"/>
                </a:solidFill>
              </a:rPr>
              <a:t>4</a:t>
            </a:r>
            <a:endParaRPr lang="en-US" sz="900" dirty="0"/>
          </a:p>
        </p:txBody>
      </p:sp>
      <p:sp>
        <p:nvSpPr>
          <p:cNvPr id="36" name="Text 34"/>
          <p:cNvSpPr/>
          <p:nvPr/>
        </p:nvSpPr>
        <p:spPr>
          <a:xfrm>
            <a:off x="9244584" y="2148840"/>
            <a:ext cx="1920240" cy="320040"/>
          </a:xfrm>
          <a:prstGeom prst="rect">
            <a:avLst/>
          </a:prstGeom>
          <a:noFill/>
          <a:ln/>
        </p:spPr>
        <p:txBody>
          <a:bodyPr wrap="square" lIns="0" tIns="0" rIns="0" bIns="0" rtlCol="0" anchor="ctr">
            <a:normAutofit/>
          </a:bodyPr>
          <a:lstStyle/>
          <a:p>
            <a:pPr marL="0" indent="0" algn="ctr">
              <a:buNone/>
            </a:pPr>
            <a:r>
              <a:rPr lang="en-US" sz="1450" b="1" dirty="0">
                <a:solidFill>
                  <a:srgbClr val="0B1F33"/>
                </a:solidFill>
              </a:rPr>
              <a:t>Performance Improvement</a:t>
            </a:r>
            <a:endParaRPr lang="en-US" sz="1450" dirty="0"/>
          </a:p>
        </p:txBody>
      </p:sp>
      <p:sp>
        <p:nvSpPr>
          <p:cNvPr id="37" name="Text 35"/>
          <p:cNvSpPr/>
          <p:nvPr/>
        </p:nvSpPr>
        <p:spPr>
          <a:xfrm>
            <a:off x="9290304" y="2724912"/>
            <a:ext cx="1810512" cy="786384"/>
          </a:xfrm>
          <a:prstGeom prst="rect">
            <a:avLst/>
          </a:prstGeom>
          <a:noFill/>
          <a:ln/>
        </p:spPr>
        <p:txBody>
          <a:bodyPr wrap="square" lIns="0" tIns="0" rIns="0" bIns="0" rtlCol="0" anchor="ctr">
            <a:normAutofit/>
          </a:bodyPr>
          <a:lstStyle/>
          <a:p>
            <a:pPr marL="0" indent="0" algn="ctr">
              <a:buNone/>
            </a:pPr>
            <a:r>
              <a:rPr lang="en-US" sz="1020" dirty="0">
                <a:solidFill>
                  <a:srgbClr val="1F2D3A"/>
                </a:solidFill>
              </a:rPr>
              <a:t>Lean Six Sigma</a:t>
            </a:r>
            <a:endParaRPr lang="en-US" sz="1020" dirty="0"/>
          </a:p>
          <a:p>
            <a:pPr marL="0" indent="0" algn="ctr">
              <a:buNone/>
            </a:pPr>
            <a:r>
              <a:rPr lang="en-US" sz="1020" dirty="0">
                <a:solidFill>
                  <a:srgbClr val="1F2D3A"/>
                </a:solidFill>
              </a:rPr>
              <a:t>ISO systems</a:t>
            </a:r>
            <a:endParaRPr lang="en-US" sz="1020" dirty="0"/>
          </a:p>
          <a:p>
            <a:pPr marL="0" indent="0" algn="ctr">
              <a:buNone/>
            </a:pPr>
            <a:r>
              <a:rPr lang="en-US" sz="1020" dirty="0">
                <a:solidFill>
                  <a:srgbClr val="1F2D3A"/>
                </a:solidFill>
              </a:rPr>
              <a:t>Sustained control</a:t>
            </a:r>
            <a:endParaRPr lang="en-US" sz="1020" dirty="0"/>
          </a:p>
        </p:txBody>
      </p:sp>
      <p:sp>
        <p:nvSpPr>
          <p:cNvPr id="38" name="Shape 36"/>
          <p:cNvSpPr/>
          <p:nvPr/>
        </p:nvSpPr>
        <p:spPr>
          <a:xfrm>
            <a:off x="1143000" y="4709160"/>
            <a:ext cx="9738360" cy="621792"/>
          </a:xfrm>
          <a:prstGeom prst="roundRect">
            <a:avLst>
              <a:gd name="adj" fmla="val 14706"/>
            </a:avLst>
          </a:prstGeom>
          <a:solidFill>
            <a:srgbClr val="EAF3F2"/>
          </a:solidFill>
          <a:ln w="12700">
            <a:solidFill>
              <a:srgbClr val="D0E6E5"/>
            </a:solidFill>
            <a:prstDash val="solid"/>
          </a:ln>
        </p:spPr>
        <p:txBody>
          <a:bodyPr/>
          <a:lstStyle/>
          <a:p>
            <a:endParaRPr lang="en-ZA"/>
          </a:p>
        </p:txBody>
      </p:sp>
      <p:sp>
        <p:nvSpPr>
          <p:cNvPr id="39" name="Text 37"/>
          <p:cNvSpPr/>
          <p:nvPr/>
        </p:nvSpPr>
        <p:spPr>
          <a:xfrm>
            <a:off x="1417320" y="4919472"/>
            <a:ext cx="9189720" cy="137160"/>
          </a:xfrm>
          <a:prstGeom prst="rect">
            <a:avLst/>
          </a:prstGeom>
          <a:noFill/>
          <a:ln/>
        </p:spPr>
        <p:txBody>
          <a:bodyPr wrap="square" lIns="0" tIns="0" rIns="0" bIns="0" rtlCol="0" anchor="ctr">
            <a:normAutofit/>
          </a:bodyPr>
          <a:lstStyle/>
          <a:p>
            <a:pPr marL="0" indent="0" algn="ctr">
              <a:buNone/>
            </a:pPr>
            <a:r>
              <a:rPr lang="en-US" sz="1150" b="1" dirty="0">
                <a:solidFill>
                  <a:srgbClr val="007C7A"/>
                </a:solidFill>
              </a:rPr>
              <a:t>Outcome: lower risk, better process control, improved product quality, stronger compliance and measurable business impact.</a:t>
            </a:r>
            <a:endParaRPr lang="en-US" sz="1150" dirty="0"/>
          </a:p>
        </p:txBody>
      </p:sp>
      <p:sp>
        <p:nvSpPr>
          <p:cNvPr id="40" name="Slide Number Placeholder 0"/>
          <p:cNvSpPr>
            <a:spLocks noGrp="1"/>
          </p:cNvSpPr>
          <p:nvPr>
            <p:ph type="sldNum" sz="quarter" idx="4294967295"/>
          </p:nvPr>
        </p:nvSpPr>
        <p:spPr>
          <a:xfrm>
            <a:off x="11338560" y="6492240"/>
            <a:ext cx="800000" cy="300000"/>
          </a:xfrm>
          <a:prstGeom prst="rect">
            <a:avLst/>
          </a:prstGeom>
          <a:extLst>
            <a:ext uri="{C572A759-6A51-4108-AA02-DFA0A04FC94B}">
              <ma14:wrappingTextBoxFlag xmlns:ma14="http://schemas.microsoft.com/office/mac/drawingml/2011/main" xmlns="" val="0"/>
            </a:ext>
          </a:extLst>
        </p:spPr>
        <p:txBody>
          <a:bodyPr/>
          <a:lstStyle>
            <a:lvl1pPr>
              <a:defRPr sz="800">
                <a:solidFill>
                  <a:srgbClr val="5E6C78"/>
                </a:solidFill>
                <a:latin typeface="Aptos"/>
                <a:ea typeface="Aptos"/>
                <a:cs typeface="Aptos"/>
              </a:defRPr>
            </a:lvl1pPr>
          </a:lstStyle>
          <a:p>
            <a:pPr algn="l"/>
            <a:fld id="{F7021451-1387-4CA6-816F-3879F97B5CBC}" type="slidenum">
              <a:rPr lang="en-US" b="0"/>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rot="2400000">
            <a:off x="8229600" y="-105156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3" name="Shape 1"/>
          <p:cNvSpPr/>
          <p:nvPr/>
        </p:nvSpPr>
        <p:spPr>
          <a:xfrm rot="2400000">
            <a:off x="8449056" y="-97840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4" name="Shape 2"/>
          <p:cNvSpPr/>
          <p:nvPr/>
        </p:nvSpPr>
        <p:spPr>
          <a:xfrm rot="2400000">
            <a:off x="8668512" y="-90525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5" name="Shape 3"/>
          <p:cNvSpPr/>
          <p:nvPr/>
        </p:nvSpPr>
        <p:spPr>
          <a:xfrm rot="2400000">
            <a:off x="8887968" y="-832104"/>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6" name="Shape 4"/>
          <p:cNvSpPr/>
          <p:nvPr/>
        </p:nvSpPr>
        <p:spPr>
          <a:xfrm rot="2400000">
            <a:off x="9107424" y="-758952"/>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7" name="Shape 5"/>
          <p:cNvSpPr/>
          <p:nvPr/>
        </p:nvSpPr>
        <p:spPr>
          <a:xfrm rot="2400000">
            <a:off x="9326880" y="-68580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8" name="Shape 6"/>
          <p:cNvSpPr/>
          <p:nvPr/>
        </p:nvSpPr>
        <p:spPr>
          <a:xfrm rot="2400000">
            <a:off x="9546336" y="-61264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9" name="Shape 7"/>
          <p:cNvSpPr/>
          <p:nvPr/>
        </p:nvSpPr>
        <p:spPr>
          <a:xfrm rot="2400000">
            <a:off x="9765792" y="-53949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10" name="Shape 8"/>
          <p:cNvSpPr/>
          <p:nvPr/>
        </p:nvSpPr>
        <p:spPr>
          <a:xfrm>
            <a:off x="10607040" y="0"/>
            <a:ext cx="1581912" cy="6858000"/>
          </a:xfrm>
          <a:prstGeom prst="rect">
            <a:avLst/>
          </a:prstGeom>
          <a:solidFill>
            <a:srgbClr val="EEF3F8"/>
          </a:solidFill>
          <a:ln w="12700">
            <a:solidFill>
              <a:srgbClr val="EEF3F8">
                <a:alpha val="0"/>
              </a:srgbClr>
            </a:solidFill>
            <a:prstDash val="solid"/>
          </a:ln>
        </p:spPr>
        <p:txBody>
          <a:bodyPr/>
          <a:lstStyle/>
          <a:p>
            <a:endParaRPr lang="en-ZA"/>
          </a:p>
        </p:txBody>
      </p:sp>
      <p:sp>
        <p:nvSpPr>
          <p:cNvPr id="11" name="Shape 9"/>
          <p:cNvSpPr/>
          <p:nvPr/>
        </p:nvSpPr>
        <p:spPr>
          <a:xfrm>
            <a:off x="10561320" y="0"/>
            <a:ext cx="73152" cy="6858000"/>
          </a:xfrm>
          <a:prstGeom prst="rect">
            <a:avLst/>
          </a:prstGeom>
          <a:solidFill>
            <a:srgbClr val="00A7A5"/>
          </a:solidFill>
          <a:ln w="12700">
            <a:solidFill>
              <a:srgbClr val="00A7A5"/>
            </a:solidFill>
            <a:prstDash val="solid"/>
          </a:ln>
        </p:spPr>
        <p:txBody>
          <a:bodyPr/>
          <a:lstStyle/>
          <a:p>
            <a:endParaRPr lang="en-ZA"/>
          </a:p>
        </p:txBody>
      </p:sp>
      <p:sp>
        <p:nvSpPr>
          <p:cNvPr id="12" name="Text 10"/>
          <p:cNvSpPr/>
          <p:nvPr/>
        </p:nvSpPr>
        <p:spPr>
          <a:xfrm>
            <a:off x="594360" y="411480"/>
            <a:ext cx="7863840" cy="411480"/>
          </a:xfrm>
          <a:prstGeom prst="rect">
            <a:avLst/>
          </a:prstGeom>
          <a:noFill/>
          <a:ln/>
        </p:spPr>
        <p:txBody>
          <a:bodyPr wrap="square" lIns="0" tIns="0" rIns="0" bIns="0" rtlCol="0" anchor="ctr">
            <a:normAutofit/>
          </a:bodyPr>
          <a:lstStyle/>
          <a:p>
            <a:pPr marL="0" indent="0">
              <a:buNone/>
            </a:pPr>
            <a:r>
              <a:rPr lang="en-US" sz="2800" b="1" dirty="0">
                <a:solidFill>
                  <a:srgbClr val="0B1F33"/>
                </a:solidFill>
                <a:latin typeface="Aptos Display" pitchFamily="34" charset="0"/>
                <a:ea typeface="Aptos Display" pitchFamily="34" charset="-122"/>
                <a:cs typeface="Aptos Display" pitchFamily="34" charset="-120"/>
              </a:rPr>
              <a:t>Technical Team</a:t>
            </a:r>
            <a:endParaRPr lang="en-US" sz="2800" dirty="0"/>
          </a:p>
        </p:txBody>
      </p:sp>
      <p:sp>
        <p:nvSpPr>
          <p:cNvPr id="13" name="Shape 11"/>
          <p:cNvSpPr/>
          <p:nvPr/>
        </p:nvSpPr>
        <p:spPr>
          <a:xfrm>
            <a:off x="594360" y="896112"/>
            <a:ext cx="960120" cy="64008"/>
          </a:xfrm>
          <a:prstGeom prst="rect">
            <a:avLst/>
          </a:prstGeom>
          <a:solidFill>
            <a:srgbClr val="00A7A5"/>
          </a:solidFill>
          <a:ln w="12700">
            <a:solidFill>
              <a:srgbClr val="00A7A5"/>
            </a:solidFill>
            <a:prstDash val="solid"/>
          </a:ln>
        </p:spPr>
        <p:txBody>
          <a:bodyPr/>
          <a:lstStyle/>
          <a:p>
            <a:endParaRPr lang="en-ZA"/>
          </a:p>
        </p:txBody>
      </p:sp>
      <p:sp>
        <p:nvSpPr>
          <p:cNvPr id="14" name="Text 12"/>
          <p:cNvSpPr/>
          <p:nvPr/>
        </p:nvSpPr>
        <p:spPr>
          <a:xfrm>
            <a:off x="594360" y="1033272"/>
            <a:ext cx="8412480" cy="292608"/>
          </a:xfrm>
          <a:prstGeom prst="rect">
            <a:avLst/>
          </a:prstGeom>
          <a:noFill/>
          <a:ln/>
        </p:spPr>
        <p:txBody>
          <a:bodyPr wrap="square" lIns="0" tIns="0" rIns="0" bIns="0" rtlCol="0" anchor="ctr">
            <a:normAutofit/>
          </a:bodyPr>
          <a:lstStyle/>
          <a:p>
            <a:pPr marL="0" indent="0">
              <a:buNone/>
            </a:pPr>
            <a:r>
              <a:rPr lang="en-US" sz="1250" dirty="0">
                <a:solidFill>
                  <a:srgbClr val="5E6C78"/>
                </a:solidFill>
              </a:rPr>
              <a:t>Multidisciplinary experts with professional engineering, R&amp;D, manufacturing and quality systems experience.</a:t>
            </a:r>
            <a:endParaRPr lang="en-US" sz="1250" dirty="0"/>
          </a:p>
        </p:txBody>
      </p:sp>
      <p:sp>
        <p:nvSpPr>
          <p:cNvPr id="15" name="Shape 13"/>
          <p:cNvSpPr/>
          <p:nvPr/>
        </p:nvSpPr>
        <p:spPr>
          <a:xfrm>
            <a:off x="731520" y="1444752"/>
            <a:ext cx="5074920" cy="1719072"/>
          </a:xfrm>
          <a:prstGeom prst="roundRect">
            <a:avLst>
              <a:gd name="adj" fmla="val 4255"/>
            </a:avLst>
          </a:prstGeom>
          <a:solidFill>
            <a:srgbClr val="FFFFFF"/>
          </a:solidFill>
          <a:ln w="12700">
            <a:solidFill>
              <a:srgbClr val="DCE6EE"/>
            </a:solidFill>
            <a:prstDash val="solid"/>
          </a:ln>
        </p:spPr>
        <p:txBody>
          <a:bodyPr/>
          <a:lstStyle/>
          <a:p>
            <a:endParaRPr lang="en-ZA"/>
          </a:p>
        </p:txBody>
      </p:sp>
      <p:sp>
        <p:nvSpPr>
          <p:cNvPr id="16" name="Shape 14"/>
          <p:cNvSpPr/>
          <p:nvPr/>
        </p:nvSpPr>
        <p:spPr>
          <a:xfrm>
            <a:off x="987552" y="1700784"/>
            <a:ext cx="658368" cy="658368"/>
          </a:xfrm>
          <a:prstGeom prst="ellipse">
            <a:avLst/>
          </a:prstGeom>
          <a:solidFill>
            <a:srgbClr val="00A7A5"/>
          </a:solidFill>
          <a:ln w="12700">
            <a:solidFill>
              <a:srgbClr val="00A7A5"/>
            </a:solidFill>
            <a:prstDash val="solid"/>
          </a:ln>
        </p:spPr>
        <p:txBody>
          <a:bodyPr/>
          <a:lstStyle/>
          <a:p>
            <a:endParaRPr lang="en-ZA"/>
          </a:p>
        </p:txBody>
      </p:sp>
      <p:sp>
        <p:nvSpPr>
          <p:cNvPr id="17" name="Text 15"/>
          <p:cNvSpPr/>
          <p:nvPr/>
        </p:nvSpPr>
        <p:spPr>
          <a:xfrm>
            <a:off x="1124712" y="1920240"/>
            <a:ext cx="384048" cy="109728"/>
          </a:xfrm>
          <a:prstGeom prst="rect">
            <a:avLst/>
          </a:prstGeom>
          <a:noFill/>
          <a:ln/>
        </p:spPr>
        <p:txBody>
          <a:bodyPr wrap="square" lIns="0" tIns="0" rIns="0" bIns="0" rtlCol="0" anchor="ctr"/>
          <a:lstStyle/>
          <a:p>
            <a:pPr marL="0" indent="0" algn="ctr">
              <a:buNone/>
            </a:pPr>
            <a:r>
              <a:rPr lang="en-US" sz="850" b="1" dirty="0">
                <a:solidFill>
                  <a:srgbClr val="FFFFFF"/>
                </a:solidFill>
              </a:rPr>
              <a:t>QN</a:t>
            </a:r>
            <a:endParaRPr lang="en-US" sz="850" dirty="0"/>
          </a:p>
        </p:txBody>
      </p:sp>
      <p:sp>
        <p:nvSpPr>
          <p:cNvPr id="18" name="Text 16"/>
          <p:cNvSpPr/>
          <p:nvPr/>
        </p:nvSpPr>
        <p:spPr>
          <a:xfrm>
            <a:off x="1810512" y="1645920"/>
            <a:ext cx="3611880" cy="210312"/>
          </a:xfrm>
          <a:prstGeom prst="rect">
            <a:avLst/>
          </a:prstGeom>
          <a:noFill/>
          <a:ln/>
        </p:spPr>
        <p:txBody>
          <a:bodyPr wrap="square" lIns="0" tIns="0" rIns="0" bIns="0" rtlCol="0" anchor="ctr">
            <a:normAutofit/>
          </a:bodyPr>
          <a:lstStyle/>
          <a:p>
            <a:pPr marL="0" indent="0">
              <a:buNone/>
            </a:pPr>
            <a:r>
              <a:rPr lang="en-US" sz="1450" b="1" dirty="0">
                <a:solidFill>
                  <a:srgbClr val="0B1F33"/>
                </a:solidFill>
              </a:rPr>
              <a:t>Quinton November</a:t>
            </a:r>
            <a:endParaRPr lang="en-US" sz="1450" dirty="0"/>
          </a:p>
        </p:txBody>
      </p:sp>
      <p:sp>
        <p:nvSpPr>
          <p:cNvPr id="19" name="Text 17"/>
          <p:cNvSpPr/>
          <p:nvPr/>
        </p:nvSpPr>
        <p:spPr>
          <a:xfrm>
            <a:off x="1810512" y="1947672"/>
            <a:ext cx="3703320" cy="182880"/>
          </a:xfrm>
          <a:prstGeom prst="rect">
            <a:avLst/>
          </a:prstGeom>
          <a:noFill/>
          <a:ln/>
        </p:spPr>
        <p:txBody>
          <a:bodyPr wrap="square" lIns="0" tIns="0" rIns="0" bIns="0" rtlCol="0" anchor="ctr">
            <a:normAutofit/>
          </a:bodyPr>
          <a:lstStyle/>
          <a:p>
            <a:pPr marL="0" indent="0">
              <a:buNone/>
            </a:pPr>
            <a:r>
              <a:rPr lang="en-US" sz="890" b="1" dirty="0">
                <a:solidFill>
                  <a:srgbClr val="007C7A"/>
                </a:solidFill>
              </a:rPr>
              <a:t>Pr Eng Chemical | BSc Hons Chem Eng | LSSBB</a:t>
            </a:r>
            <a:endParaRPr lang="en-US" sz="890" dirty="0"/>
          </a:p>
        </p:txBody>
      </p:sp>
      <p:sp>
        <p:nvSpPr>
          <p:cNvPr id="20" name="Text 18"/>
          <p:cNvSpPr/>
          <p:nvPr/>
        </p:nvSpPr>
        <p:spPr>
          <a:xfrm>
            <a:off x="1810512" y="2249424"/>
            <a:ext cx="3703320" cy="658368"/>
          </a:xfrm>
          <a:prstGeom prst="rect">
            <a:avLst/>
          </a:prstGeom>
          <a:noFill/>
          <a:ln/>
        </p:spPr>
        <p:txBody>
          <a:bodyPr wrap="square" lIns="0" tIns="0" rIns="0" bIns="0" rtlCol="0" anchor="ctr">
            <a:normAutofit/>
          </a:bodyPr>
          <a:lstStyle/>
          <a:p>
            <a:pPr marL="0" indent="0">
              <a:buNone/>
            </a:pPr>
            <a:r>
              <a:rPr lang="en-US" sz="860" dirty="0">
                <a:solidFill>
                  <a:srgbClr val="1F2D3A"/>
                </a:solidFill>
              </a:rPr>
              <a:t>Production management, manufacturing, continuous improvement, product development, VDA 6.3/RCA, SANAS technical assessment, ISO 9001/14001/45001/17025 auditing.</a:t>
            </a:r>
            <a:endParaRPr lang="en-US" sz="860" dirty="0"/>
          </a:p>
        </p:txBody>
      </p:sp>
      <p:sp>
        <p:nvSpPr>
          <p:cNvPr id="21" name="Shape 19"/>
          <p:cNvSpPr/>
          <p:nvPr/>
        </p:nvSpPr>
        <p:spPr>
          <a:xfrm>
            <a:off x="6309360" y="1444752"/>
            <a:ext cx="5074920" cy="1719072"/>
          </a:xfrm>
          <a:prstGeom prst="roundRect">
            <a:avLst>
              <a:gd name="adj" fmla="val 4255"/>
            </a:avLst>
          </a:prstGeom>
          <a:solidFill>
            <a:srgbClr val="FFFFFF"/>
          </a:solidFill>
          <a:ln w="12700">
            <a:solidFill>
              <a:srgbClr val="DCE6EE"/>
            </a:solidFill>
            <a:prstDash val="solid"/>
          </a:ln>
        </p:spPr>
        <p:txBody>
          <a:bodyPr/>
          <a:lstStyle/>
          <a:p>
            <a:endParaRPr lang="en-ZA"/>
          </a:p>
        </p:txBody>
      </p:sp>
      <p:sp>
        <p:nvSpPr>
          <p:cNvPr id="22" name="Shape 20"/>
          <p:cNvSpPr/>
          <p:nvPr/>
        </p:nvSpPr>
        <p:spPr>
          <a:xfrm>
            <a:off x="6565392" y="1700784"/>
            <a:ext cx="658368" cy="658368"/>
          </a:xfrm>
          <a:prstGeom prst="ellipse">
            <a:avLst/>
          </a:prstGeom>
          <a:solidFill>
            <a:srgbClr val="F2B84B"/>
          </a:solidFill>
          <a:ln w="12700">
            <a:solidFill>
              <a:srgbClr val="F2B84B"/>
            </a:solidFill>
            <a:prstDash val="solid"/>
          </a:ln>
        </p:spPr>
        <p:txBody>
          <a:bodyPr/>
          <a:lstStyle/>
          <a:p>
            <a:endParaRPr lang="en-ZA"/>
          </a:p>
        </p:txBody>
      </p:sp>
      <p:sp>
        <p:nvSpPr>
          <p:cNvPr id="23" name="Text 21"/>
          <p:cNvSpPr/>
          <p:nvPr/>
        </p:nvSpPr>
        <p:spPr>
          <a:xfrm>
            <a:off x="6702552" y="1920240"/>
            <a:ext cx="384048" cy="109728"/>
          </a:xfrm>
          <a:prstGeom prst="rect">
            <a:avLst/>
          </a:prstGeom>
          <a:noFill/>
          <a:ln/>
        </p:spPr>
        <p:txBody>
          <a:bodyPr wrap="square" lIns="0" tIns="0" rIns="0" bIns="0" rtlCol="0" anchor="ctr"/>
          <a:lstStyle/>
          <a:p>
            <a:pPr marL="0" indent="0" algn="ctr">
              <a:buNone/>
            </a:pPr>
            <a:r>
              <a:rPr lang="en-US" sz="850" b="1" dirty="0">
                <a:solidFill>
                  <a:srgbClr val="FFFFFF"/>
                </a:solidFill>
              </a:rPr>
              <a:t>RL</a:t>
            </a:r>
            <a:endParaRPr lang="en-US" sz="850" dirty="0"/>
          </a:p>
        </p:txBody>
      </p:sp>
      <p:sp>
        <p:nvSpPr>
          <p:cNvPr id="24" name="Text 22"/>
          <p:cNvSpPr/>
          <p:nvPr/>
        </p:nvSpPr>
        <p:spPr>
          <a:xfrm>
            <a:off x="7388352" y="1645920"/>
            <a:ext cx="3611880" cy="210312"/>
          </a:xfrm>
          <a:prstGeom prst="rect">
            <a:avLst/>
          </a:prstGeom>
          <a:noFill/>
          <a:ln/>
        </p:spPr>
        <p:txBody>
          <a:bodyPr wrap="square" lIns="0" tIns="0" rIns="0" bIns="0" rtlCol="0" anchor="ctr">
            <a:normAutofit/>
          </a:bodyPr>
          <a:lstStyle/>
          <a:p>
            <a:pPr marL="0" indent="0">
              <a:buNone/>
            </a:pPr>
            <a:r>
              <a:rPr lang="en-US" sz="1450" b="1" dirty="0">
                <a:solidFill>
                  <a:srgbClr val="0B1F33"/>
                </a:solidFill>
              </a:rPr>
              <a:t>Rakgoshi Lekalakala</a:t>
            </a:r>
            <a:endParaRPr lang="en-US" sz="1450" dirty="0"/>
          </a:p>
        </p:txBody>
      </p:sp>
      <p:sp>
        <p:nvSpPr>
          <p:cNvPr id="25" name="Text 23"/>
          <p:cNvSpPr/>
          <p:nvPr/>
        </p:nvSpPr>
        <p:spPr>
          <a:xfrm>
            <a:off x="7388352" y="1947672"/>
            <a:ext cx="3703320" cy="182880"/>
          </a:xfrm>
          <a:prstGeom prst="rect">
            <a:avLst/>
          </a:prstGeom>
          <a:noFill/>
          <a:ln/>
        </p:spPr>
        <p:txBody>
          <a:bodyPr wrap="square" lIns="0" tIns="0" rIns="0" bIns="0" rtlCol="0" anchor="ctr">
            <a:normAutofit/>
          </a:bodyPr>
          <a:lstStyle/>
          <a:p>
            <a:pPr marL="0" indent="0">
              <a:buNone/>
            </a:pPr>
            <a:r>
              <a:rPr lang="en-US" sz="890" b="1" dirty="0">
                <a:solidFill>
                  <a:srgbClr val="B47F15"/>
                </a:solidFill>
              </a:rPr>
              <a:t>Pr Eng Tech | LSSBB | MBA | MTech Polymer Tech</a:t>
            </a:r>
            <a:endParaRPr lang="en-US" sz="890" dirty="0"/>
          </a:p>
        </p:txBody>
      </p:sp>
      <p:sp>
        <p:nvSpPr>
          <p:cNvPr id="26" name="Text 24"/>
          <p:cNvSpPr/>
          <p:nvPr/>
        </p:nvSpPr>
        <p:spPr>
          <a:xfrm>
            <a:off x="7388352" y="2249424"/>
            <a:ext cx="3703320" cy="658368"/>
          </a:xfrm>
          <a:prstGeom prst="rect">
            <a:avLst/>
          </a:prstGeom>
          <a:noFill/>
          <a:ln/>
        </p:spPr>
        <p:txBody>
          <a:bodyPr wrap="square" lIns="0" tIns="0" rIns="0" bIns="0" rtlCol="0" anchor="ctr">
            <a:normAutofit/>
          </a:bodyPr>
          <a:lstStyle/>
          <a:p>
            <a:pPr marL="0" indent="0">
              <a:buNone/>
            </a:pPr>
            <a:r>
              <a:rPr lang="en-US" sz="860" dirty="0">
                <a:solidFill>
                  <a:srgbClr val="1F2D3A"/>
                </a:solidFill>
              </a:rPr>
              <a:t>R&amp;D and consulting experience in polymer/materials engineering, product validation, characterisation, technical reporting and industrial troubleshooting.</a:t>
            </a:r>
            <a:endParaRPr lang="en-US" sz="860" dirty="0"/>
          </a:p>
        </p:txBody>
      </p:sp>
      <p:sp>
        <p:nvSpPr>
          <p:cNvPr id="27" name="Shape 25"/>
          <p:cNvSpPr/>
          <p:nvPr/>
        </p:nvSpPr>
        <p:spPr>
          <a:xfrm>
            <a:off x="731520" y="3593592"/>
            <a:ext cx="5074920" cy="1719072"/>
          </a:xfrm>
          <a:prstGeom prst="roundRect">
            <a:avLst>
              <a:gd name="adj" fmla="val 4255"/>
            </a:avLst>
          </a:prstGeom>
          <a:solidFill>
            <a:srgbClr val="FFFFFF"/>
          </a:solidFill>
          <a:ln w="12700">
            <a:solidFill>
              <a:srgbClr val="DCE6EE"/>
            </a:solidFill>
            <a:prstDash val="solid"/>
          </a:ln>
        </p:spPr>
        <p:txBody>
          <a:bodyPr/>
          <a:lstStyle/>
          <a:p>
            <a:endParaRPr lang="en-ZA"/>
          </a:p>
        </p:txBody>
      </p:sp>
      <p:sp>
        <p:nvSpPr>
          <p:cNvPr id="28" name="Shape 26"/>
          <p:cNvSpPr/>
          <p:nvPr/>
        </p:nvSpPr>
        <p:spPr>
          <a:xfrm>
            <a:off x="987552" y="3849624"/>
            <a:ext cx="658368" cy="658368"/>
          </a:xfrm>
          <a:prstGeom prst="ellipse">
            <a:avLst/>
          </a:prstGeom>
          <a:solidFill>
            <a:srgbClr val="123C69"/>
          </a:solidFill>
          <a:ln w="12700">
            <a:solidFill>
              <a:srgbClr val="123C69"/>
            </a:solidFill>
            <a:prstDash val="solid"/>
          </a:ln>
        </p:spPr>
        <p:txBody>
          <a:bodyPr/>
          <a:lstStyle/>
          <a:p>
            <a:endParaRPr lang="en-ZA"/>
          </a:p>
        </p:txBody>
      </p:sp>
      <p:sp>
        <p:nvSpPr>
          <p:cNvPr id="29" name="Text 27"/>
          <p:cNvSpPr/>
          <p:nvPr/>
        </p:nvSpPr>
        <p:spPr>
          <a:xfrm>
            <a:off x="1124712" y="4069080"/>
            <a:ext cx="384048" cy="109728"/>
          </a:xfrm>
          <a:prstGeom prst="rect">
            <a:avLst/>
          </a:prstGeom>
          <a:noFill/>
          <a:ln/>
        </p:spPr>
        <p:txBody>
          <a:bodyPr wrap="square" lIns="0" tIns="0" rIns="0" bIns="0" rtlCol="0" anchor="ctr"/>
          <a:lstStyle/>
          <a:p>
            <a:pPr marL="0" indent="0" algn="ctr">
              <a:buNone/>
            </a:pPr>
            <a:r>
              <a:rPr lang="en-US" sz="850" b="1" dirty="0">
                <a:solidFill>
                  <a:srgbClr val="FFFFFF"/>
                </a:solidFill>
              </a:rPr>
              <a:t>LO</a:t>
            </a:r>
            <a:endParaRPr lang="en-US" sz="850" dirty="0"/>
          </a:p>
        </p:txBody>
      </p:sp>
      <p:sp>
        <p:nvSpPr>
          <p:cNvPr id="30" name="Text 28"/>
          <p:cNvSpPr/>
          <p:nvPr/>
        </p:nvSpPr>
        <p:spPr>
          <a:xfrm>
            <a:off x="1810512" y="3794760"/>
            <a:ext cx="3611880" cy="210312"/>
          </a:xfrm>
          <a:prstGeom prst="rect">
            <a:avLst/>
          </a:prstGeom>
          <a:noFill/>
          <a:ln/>
        </p:spPr>
        <p:txBody>
          <a:bodyPr wrap="square" lIns="0" tIns="0" rIns="0" bIns="0" rtlCol="0" anchor="ctr">
            <a:normAutofit/>
          </a:bodyPr>
          <a:lstStyle/>
          <a:p>
            <a:pPr marL="0" indent="0">
              <a:buNone/>
            </a:pPr>
            <a:r>
              <a:rPr lang="en-US" sz="1450" b="1" dirty="0">
                <a:solidFill>
                  <a:srgbClr val="0B1F33"/>
                </a:solidFill>
              </a:rPr>
              <a:t>Lesego Orasugh</a:t>
            </a:r>
            <a:endParaRPr lang="en-US" sz="1450" dirty="0"/>
          </a:p>
        </p:txBody>
      </p:sp>
      <p:sp>
        <p:nvSpPr>
          <p:cNvPr id="31" name="Text 29"/>
          <p:cNvSpPr/>
          <p:nvPr/>
        </p:nvSpPr>
        <p:spPr>
          <a:xfrm>
            <a:off x="1810512" y="4096512"/>
            <a:ext cx="3703320" cy="182880"/>
          </a:xfrm>
          <a:prstGeom prst="rect">
            <a:avLst/>
          </a:prstGeom>
          <a:noFill/>
          <a:ln/>
        </p:spPr>
        <p:txBody>
          <a:bodyPr wrap="square" lIns="0" tIns="0" rIns="0" bIns="0" rtlCol="0" anchor="ctr">
            <a:normAutofit/>
          </a:bodyPr>
          <a:lstStyle/>
          <a:p>
            <a:pPr marL="0" indent="0">
              <a:buNone/>
            </a:pPr>
            <a:r>
              <a:rPr lang="en-US" sz="890" b="1" dirty="0">
                <a:solidFill>
                  <a:srgbClr val="123C69"/>
                </a:solidFill>
              </a:rPr>
              <a:t>MTech Chemical Eng | PGDip Energy Leadership</a:t>
            </a:r>
            <a:endParaRPr lang="en-US" sz="890" dirty="0"/>
          </a:p>
        </p:txBody>
      </p:sp>
      <p:sp>
        <p:nvSpPr>
          <p:cNvPr id="32" name="Text 30"/>
          <p:cNvSpPr/>
          <p:nvPr/>
        </p:nvSpPr>
        <p:spPr>
          <a:xfrm>
            <a:off x="1810512" y="4398264"/>
            <a:ext cx="3703320" cy="658368"/>
          </a:xfrm>
          <a:prstGeom prst="rect">
            <a:avLst/>
          </a:prstGeom>
          <a:noFill/>
          <a:ln/>
        </p:spPr>
        <p:txBody>
          <a:bodyPr wrap="square" lIns="0" tIns="0" rIns="0" bIns="0" rtlCol="0" anchor="ctr">
            <a:normAutofit/>
          </a:bodyPr>
          <a:lstStyle/>
          <a:p>
            <a:pPr marL="0" indent="0">
              <a:buNone/>
            </a:pPr>
            <a:r>
              <a:rPr lang="en-US" sz="860" dirty="0">
                <a:solidFill>
                  <a:srgbClr val="1F2D3A"/>
                </a:solidFill>
              </a:rPr>
              <a:t>Manufacturing, quality management, R&amp;D, energy leadership and project management experience across industrial improvement environments.</a:t>
            </a:r>
            <a:endParaRPr lang="en-US" sz="860" dirty="0"/>
          </a:p>
        </p:txBody>
      </p:sp>
      <p:sp>
        <p:nvSpPr>
          <p:cNvPr id="33" name="Shape 31"/>
          <p:cNvSpPr/>
          <p:nvPr/>
        </p:nvSpPr>
        <p:spPr>
          <a:xfrm>
            <a:off x="6309360" y="3593592"/>
            <a:ext cx="5074920" cy="1719072"/>
          </a:xfrm>
          <a:prstGeom prst="roundRect">
            <a:avLst>
              <a:gd name="adj" fmla="val 4255"/>
            </a:avLst>
          </a:prstGeom>
          <a:solidFill>
            <a:srgbClr val="FFFFFF"/>
          </a:solidFill>
          <a:ln w="12700">
            <a:solidFill>
              <a:srgbClr val="DCE6EE"/>
            </a:solidFill>
            <a:prstDash val="solid"/>
          </a:ln>
        </p:spPr>
        <p:txBody>
          <a:bodyPr/>
          <a:lstStyle/>
          <a:p>
            <a:endParaRPr lang="en-ZA"/>
          </a:p>
        </p:txBody>
      </p:sp>
      <p:sp>
        <p:nvSpPr>
          <p:cNvPr id="34" name="Shape 32"/>
          <p:cNvSpPr/>
          <p:nvPr/>
        </p:nvSpPr>
        <p:spPr>
          <a:xfrm>
            <a:off x="6565392" y="3849624"/>
            <a:ext cx="658368" cy="658368"/>
          </a:xfrm>
          <a:prstGeom prst="ellipse">
            <a:avLst/>
          </a:prstGeom>
          <a:solidFill>
            <a:srgbClr val="2E8B57"/>
          </a:solidFill>
          <a:ln w="12700">
            <a:solidFill>
              <a:srgbClr val="2E8B57"/>
            </a:solidFill>
            <a:prstDash val="solid"/>
          </a:ln>
        </p:spPr>
        <p:txBody>
          <a:bodyPr/>
          <a:lstStyle/>
          <a:p>
            <a:endParaRPr lang="en-ZA"/>
          </a:p>
        </p:txBody>
      </p:sp>
      <p:sp>
        <p:nvSpPr>
          <p:cNvPr id="35" name="Text 33"/>
          <p:cNvSpPr/>
          <p:nvPr/>
        </p:nvSpPr>
        <p:spPr>
          <a:xfrm>
            <a:off x="6702552" y="4069080"/>
            <a:ext cx="384048" cy="109728"/>
          </a:xfrm>
          <a:prstGeom prst="rect">
            <a:avLst/>
          </a:prstGeom>
          <a:noFill/>
          <a:ln/>
        </p:spPr>
        <p:txBody>
          <a:bodyPr wrap="square" lIns="0" tIns="0" rIns="0" bIns="0" rtlCol="0" anchor="ctr"/>
          <a:lstStyle/>
          <a:p>
            <a:pPr marL="0" indent="0" algn="ctr">
              <a:buNone/>
            </a:pPr>
            <a:r>
              <a:rPr lang="en-US" sz="850" b="1" dirty="0">
                <a:solidFill>
                  <a:srgbClr val="FFFFFF"/>
                </a:solidFill>
              </a:rPr>
              <a:t>NN</a:t>
            </a:r>
            <a:endParaRPr lang="en-US" sz="850" dirty="0"/>
          </a:p>
        </p:txBody>
      </p:sp>
      <p:sp>
        <p:nvSpPr>
          <p:cNvPr id="36" name="Text 34"/>
          <p:cNvSpPr/>
          <p:nvPr/>
        </p:nvSpPr>
        <p:spPr>
          <a:xfrm>
            <a:off x="7388352" y="3794760"/>
            <a:ext cx="3611880" cy="210312"/>
          </a:xfrm>
          <a:prstGeom prst="rect">
            <a:avLst/>
          </a:prstGeom>
          <a:noFill/>
          <a:ln/>
        </p:spPr>
        <p:txBody>
          <a:bodyPr wrap="square" lIns="0" tIns="0" rIns="0" bIns="0" rtlCol="0" anchor="ctr">
            <a:normAutofit/>
          </a:bodyPr>
          <a:lstStyle/>
          <a:p>
            <a:pPr marL="0" indent="0">
              <a:buNone/>
            </a:pPr>
            <a:r>
              <a:rPr lang="en-US" sz="1450" b="1" dirty="0">
                <a:solidFill>
                  <a:srgbClr val="0B1F33"/>
                </a:solidFill>
              </a:rPr>
              <a:t>Nhlanhla Nyembe</a:t>
            </a:r>
            <a:endParaRPr lang="en-US" sz="1450" dirty="0"/>
          </a:p>
        </p:txBody>
      </p:sp>
      <p:sp>
        <p:nvSpPr>
          <p:cNvPr id="37" name="Text 35"/>
          <p:cNvSpPr/>
          <p:nvPr/>
        </p:nvSpPr>
        <p:spPr>
          <a:xfrm>
            <a:off x="7388352" y="4096512"/>
            <a:ext cx="3703320" cy="182880"/>
          </a:xfrm>
          <a:prstGeom prst="rect">
            <a:avLst/>
          </a:prstGeom>
          <a:noFill/>
          <a:ln/>
        </p:spPr>
        <p:txBody>
          <a:bodyPr wrap="square" lIns="0" tIns="0" rIns="0" bIns="0" rtlCol="0" anchor="ctr">
            <a:normAutofit/>
          </a:bodyPr>
          <a:lstStyle/>
          <a:p>
            <a:pPr marL="0" indent="0">
              <a:buNone/>
            </a:pPr>
            <a:r>
              <a:rPr lang="en-US" sz="890" b="1" dirty="0">
                <a:solidFill>
                  <a:srgbClr val="2E8B57"/>
                </a:solidFill>
              </a:rPr>
              <a:t>MEng Chemical Eng | SAICHE</a:t>
            </a:r>
            <a:endParaRPr lang="en-US" sz="890" dirty="0"/>
          </a:p>
        </p:txBody>
      </p:sp>
      <p:sp>
        <p:nvSpPr>
          <p:cNvPr id="38" name="Text 36"/>
          <p:cNvSpPr/>
          <p:nvPr/>
        </p:nvSpPr>
        <p:spPr>
          <a:xfrm>
            <a:off x="7388352" y="4398264"/>
            <a:ext cx="3703320" cy="658368"/>
          </a:xfrm>
          <a:prstGeom prst="rect">
            <a:avLst/>
          </a:prstGeom>
          <a:noFill/>
          <a:ln/>
        </p:spPr>
        <p:txBody>
          <a:bodyPr wrap="square" lIns="0" tIns="0" rIns="0" bIns="0" rtlCol="0" anchor="ctr">
            <a:normAutofit/>
          </a:bodyPr>
          <a:lstStyle/>
          <a:p>
            <a:pPr marL="0" indent="0">
              <a:buNone/>
            </a:pPr>
            <a:r>
              <a:rPr lang="en-US" sz="860" dirty="0">
                <a:solidFill>
                  <a:srgbClr val="1F2D3A"/>
                </a:solidFill>
              </a:rPr>
              <a:t>R&amp;D, mineral processing and academia with strong capability in applied chemical engineering analysis and process development.</a:t>
            </a:r>
            <a:endParaRPr lang="en-US" sz="860" dirty="0"/>
          </a:p>
        </p:txBody>
      </p:sp>
      <p:sp>
        <p:nvSpPr>
          <p:cNvPr id="39" name="Text 37"/>
          <p:cNvSpPr/>
          <p:nvPr/>
        </p:nvSpPr>
        <p:spPr>
          <a:xfrm>
            <a:off x="960120" y="5897880"/>
            <a:ext cx="9875520" cy="228600"/>
          </a:xfrm>
          <a:prstGeom prst="rect">
            <a:avLst/>
          </a:prstGeom>
          <a:noFill/>
          <a:ln/>
        </p:spPr>
        <p:txBody>
          <a:bodyPr wrap="square" lIns="0" tIns="0" rIns="0" bIns="0" rtlCol="0" anchor="ctr"/>
          <a:lstStyle/>
          <a:p>
            <a:pPr marL="0" indent="0" algn="ctr">
              <a:buNone/>
            </a:pPr>
            <a:r>
              <a:rPr lang="en-US" sz="1050" b="1" dirty="0">
                <a:solidFill>
                  <a:srgbClr val="5E6C78"/>
                </a:solidFill>
              </a:rPr>
              <a:t>Combined strengths: chemical engineering • materials engineering • process improvement • quality systems • project delivery • applied R&amp;D</a:t>
            </a:r>
            <a:endParaRPr lang="en-US" sz="1050" dirty="0"/>
          </a:p>
        </p:txBody>
      </p:sp>
      <p:sp>
        <p:nvSpPr>
          <p:cNvPr id="40" name="Slide Number Placeholder 0"/>
          <p:cNvSpPr>
            <a:spLocks noGrp="1"/>
          </p:cNvSpPr>
          <p:nvPr>
            <p:ph type="sldNum" sz="quarter" idx="4294967295"/>
          </p:nvPr>
        </p:nvSpPr>
        <p:spPr>
          <a:xfrm>
            <a:off x="11338560" y="6492240"/>
            <a:ext cx="800000" cy="300000"/>
          </a:xfrm>
          <a:prstGeom prst="rect">
            <a:avLst/>
          </a:prstGeom>
          <a:extLst>
            <a:ext uri="{C572A759-6A51-4108-AA02-DFA0A04FC94B}">
              <ma14:wrappingTextBoxFlag xmlns:ma14="http://schemas.microsoft.com/office/mac/drawingml/2011/main" xmlns="" val="0"/>
            </a:ext>
          </a:extLst>
        </p:spPr>
        <p:txBody>
          <a:bodyPr/>
          <a:lstStyle>
            <a:lvl1pPr>
              <a:defRPr sz="800">
                <a:solidFill>
                  <a:srgbClr val="5E6C78"/>
                </a:solidFill>
                <a:latin typeface="Aptos"/>
                <a:ea typeface="Aptos"/>
                <a:cs typeface="Aptos"/>
              </a:defRPr>
            </a:lvl1pPr>
          </a:lstStyle>
          <a:p>
            <a:pPr algn="l"/>
            <a:fld id="{F7021451-1387-4CA6-816F-3879F97B5CBC}" type="slidenum">
              <a:rPr lang="en-US" b="0"/>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rot="2400000">
            <a:off x="8229600" y="-105156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3" name="Shape 1"/>
          <p:cNvSpPr/>
          <p:nvPr/>
        </p:nvSpPr>
        <p:spPr>
          <a:xfrm rot="2400000">
            <a:off x="8449056" y="-97840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4" name="Shape 2"/>
          <p:cNvSpPr/>
          <p:nvPr/>
        </p:nvSpPr>
        <p:spPr>
          <a:xfrm rot="2400000">
            <a:off x="8668512" y="-90525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5" name="Shape 3"/>
          <p:cNvSpPr/>
          <p:nvPr/>
        </p:nvSpPr>
        <p:spPr>
          <a:xfrm rot="2400000">
            <a:off x="8887968" y="-832104"/>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6" name="Shape 4"/>
          <p:cNvSpPr/>
          <p:nvPr/>
        </p:nvSpPr>
        <p:spPr>
          <a:xfrm rot="2400000">
            <a:off x="9107424" y="-758952"/>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7" name="Shape 5"/>
          <p:cNvSpPr/>
          <p:nvPr/>
        </p:nvSpPr>
        <p:spPr>
          <a:xfrm rot="2400000">
            <a:off x="9326880" y="-685800"/>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8" name="Shape 6"/>
          <p:cNvSpPr/>
          <p:nvPr/>
        </p:nvSpPr>
        <p:spPr>
          <a:xfrm rot="2400000">
            <a:off x="9546336" y="-612648"/>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9" name="Shape 7"/>
          <p:cNvSpPr/>
          <p:nvPr/>
        </p:nvSpPr>
        <p:spPr>
          <a:xfrm rot="2400000">
            <a:off x="9765792" y="-539496"/>
            <a:ext cx="4114800" cy="4114800"/>
          </a:xfrm>
          <a:prstGeom prst="arc">
            <a:avLst/>
          </a:prstGeom>
          <a:solidFill>
            <a:srgbClr val="F7F9FB">
              <a:alpha val="0"/>
            </a:srgbClr>
          </a:solidFill>
          <a:ln w="12700">
            <a:solidFill>
              <a:srgbClr val="E0E8F0">
                <a:alpha val="55000"/>
              </a:srgbClr>
            </a:solidFill>
            <a:prstDash val="solid"/>
          </a:ln>
        </p:spPr>
        <p:txBody>
          <a:bodyPr/>
          <a:lstStyle/>
          <a:p>
            <a:endParaRPr lang="en-ZA"/>
          </a:p>
        </p:txBody>
      </p:sp>
      <p:sp>
        <p:nvSpPr>
          <p:cNvPr id="10" name="Shape 8"/>
          <p:cNvSpPr/>
          <p:nvPr/>
        </p:nvSpPr>
        <p:spPr>
          <a:xfrm>
            <a:off x="10607040" y="0"/>
            <a:ext cx="1581912" cy="6858000"/>
          </a:xfrm>
          <a:prstGeom prst="rect">
            <a:avLst/>
          </a:prstGeom>
          <a:solidFill>
            <a:srgbClr val="EEF3F8"/>
          </a:solidFill>
          <a:ln w="12700">
            <a:solidFill>
              <a:srgbClr val="EEF3F8">
                <a:alpha val="0"/>
              </a:srgbClr>
            </a:solidFill>
            <a:prstDash val="solid"/>
          </a:ln>
        </p:spPr>
        <p:txBody>
          <a:bodyPr/>
          <a:lstStyle/>
          <a:p>
            <a:endParaRPr lang="en-ZA"/>
          </a:p>
        </p:txBody>
      </p:sp>
      <p:sp>
        <p:nvSpPr>
          <p:cNvPr id="11" name="Shape 9"/>
          <p:cNvSpPr/>
          <p:nvPr/>
        </p:nvSpPr>
        <p:spPr>
          <a:xfrm>
            <a:off x="10561320" y="0"/>
            <a:ext cx="73152" cy="6858000"/>
          </a:xfrm>
          <a:prstGeom prst="rect">
            <a:avLst/>
          </a:prstGeom>
          <a:solidFill>
            <a:srgbClr val="00A7A5"/>
          </a:solidFill>
          <a:ln w="12700">
            <a:solidFill>
              <a:srgbClr val="00A7A5"/>
            </a:solidFill>
            <a:prstDash val="solid"/>
          </a:ln>
        </p:spPr>
        <p:txBody>
          <a:bodyPr/>
          <a:lstStyle/>
          <a:p>
            <a:endParaRPr lang="en-ZA"/>
          </a:p>
        </p:txBody>
      </p:sp>
      <p:sp>
        <p:nvSpPr>
          <p:cNvPr id="12" name="Text 10"/>
          <p:cNvSpPr/>
          <p:nvPr/>
        </p:nvSpPr>
        <p:spPr>
          <a:xfrm>
            <a:off x="594360" y="411480"/>
            <a:ext cx="7863840" cy="411480"/>
          </a:xfrm>
          <a:prstGeom prst="rect">
            <a:avLst/>
          </a:prstGeom>
          <a:noFill/>
          <a:ln/>
        </p:spPr>
        <p:txBody>
          <a:bodyPr wrap="square" lIns="0" tIns="0" rIns="0" bIns="0" rtlCol="0" anchor="ctr">
            <a:normAutofit/>
          </a:bodyPr>
          <a:lstStyle/>
          <a:p>
            <a:pPr marL="0" indent="0">
              <a:buNone/>
            </a:pPr>
            <a:r>
              <a:rPr lang="en-US" sz="2800" b="1" dirty="0">
                <a:solidFill>
                  <a:srgbClr val="0B1F33"/>
                </a:solidFill>
                <a:latin typeface="Aptos Display" pitchFamily="34" charset="0"/>
                <a:ea typeface="Aptos Display" pitchFamily="34" charset="-122"/>
                <a:cs typeface="Aptos Display" pitchFamily="34" charset="-120"/>
              </a:rPr>
              <a:t>Capability Matrix</a:t>
            </a:r>
            <a:endParaRPr lang="en-US" sz="2800" dirty="0"/>
          </a:p>
        </p:txBody>
      </p:sp>
      <p:sp>
        <p:nvSpPr>
          <p:cNvPr id="13" name="Shape 11"/>
          <p:cNvSpPr/>
          <p:nvPr/>
        </p:nvSpPr>
        <p:spPr>
          <a:xfrm>
            <a:off x="594360" y="896112"/>
            <a:ext cx="960120" cy="64008"/>
          </a:xfrm>
          <a:prstGeom prst="rect">
            <a:avLst/>
          </a:prstGeom>
          <a:solidFill>
            <a:srgbClr val="00A7A5"/>
          </a:solidFill>
          <a:ln w="12700">
            <a:solidFill>
              <a:srgbClr val="00A7A5"/>
            </a:solidFill>
            <a:prstDash val="solid"/>
          </a:ln>
        </p:spPr>
        <p:txBody>
          <a:bodyPr/>
          <a:lstStyle/>
          <a:p>
            <a:endParaRPr lang="en-ZA"/>
          </a:p>
        </p:txBody>
      </p:sp>
      <p:sp>
        <p:nvSpPr>
          <p:cNvPr id="14" name="Text 12"/>
          <p:cNvSpPr/>
          <p:nvPr/>
        </p:nvSpPr>
        <p:spPr>
          <a:xfrm>
            <a:off x="594360" y="1033272"/>
            <a:ext cx="8412480" cy="292608"/>
          </a:xfrm>
          <a:prstGeom prst="rect">
            <a:avLst/>
          </a:prstGeom>
          <a:noFill/>
          <a:ln/>
        </p:spPr>
        <p:txBody>
          <a:bodyPr wrap="square" lIns="0" tIns="0" rIns="0" bIns="0" rtlCol="0" anchor="ctr">
            <a:normAutofit/>
          </a:bodyPr>
          <a:lstStyle/>
          <a:p>
            <a:pPr marL="0" indent="0">
              <a:buNone/>
            </a:pPr>
            <a:r>
              <a:rPr lang="en-US" sz="1250" dirty="0">
                <a:solidFill>
                  <a:srgbClr val="5E6C78"/>
                </a:solidFill>
              </a:rPr>
              <a:t>How the team’s technical experience supports client outcomes.</a:t>
            </a:r>
            <a:endParaRPr lang="en-US" sz="1250" dirty="0"/>
          </a:p>
        </p:txBody>
      </p:sp>
      <p:sp>
        <p:nvSpPr>
          <p:cNvPr id="15" name="Shape 13"/>
          <p:cNvSpPr/>
          <p:nvPr/>
        </p:nvSpPr>
        <p:spPr>
          <a:xfrm>
            <a:off x="685800" y="1417320"/>
            <a:ext cx="10332720" cy="4251960"/>
          </a:xfrm>
          <a:prstGeom prst="roundRect">
            <a:avLst>
              <a:gd name="adj" fmla="val 1720"/>
            </a:avLst>
          </a:prstGeom>
          <a:solidFill>
            <a:srgbClr val="FFFFFF"/>
          </a:solidFill>
          <a:ln w="12700">
            <a:solidFill>
              <a:srgbClr val="DCE6EE"/>
            </a:solidFill>
            <a:prstDash val="solid"/>
          </a:ln>
        </p:spPr>
        <p:txBody>
          <a:bodyPr/>
          <a:lstStyle/>
          <a:p>
            <a:endParaRPr lang="en-ZA"/>
          </a:p>
        </p:txBody>
      </p:sp>
      <p:sp>
        <p:nvSpPr>
          <p:cNvPr id="16" name="Shape 14"/>
          <p:cNvSpPr/>
          <p:nvPr/>
        </p:nvSpPr>
        <p:spPr>
          <a:xfrm>
            <a:off x="685800" y="1417320"/>
            <a:ext cx="10332720" cy="457200"/>
          </a:xfrm>
          <a:prstGeom prst="rect">
            <a:avLst/>
          </a:prstGeom>
          <a:solidFill>
            <a:srgbClr val="0B1F33"/>
          </a:solidFill>
          <a:ln w="12700">
            <a:solidFill>
              <a:srgbClr val="0B1F33"/>
            </a:solidFill>
            <a:prstDash val="solid"/>
          </a:ln>
        </p:spPr>
        <p:txBody>
          <a:bodyPr/>
          <a:lstStyle/>
          <a:p>
            <a:endParaRPr lang="en-ZA"/>
          </a:p>
        </p:txBody>
      </p:sp>
      <p:sp>
        <p:nvSpPr>
          <p:cNvPr id="17" name="Text 15"/>
          <p:cNvSpPr/>
          <p:nvPr/>
        </p:nvSpPr>
        <p:spPr>
          <a:xfrm>
            <a:off x="795528" y="1572768"/>
            <a:ext cx="2286000" cy="91440"/>
          </a:xfrm>
          <a:prstGeom prst="rect">
            <a:avLst/>
          </a:prstGeom>
          <a:noFill/>
          <a:ln/>
        </p:spPr>
        <p:txBody>
          <a:bodyPr wrap="square" lIns="0" tIns="0" rIns="0" bIns="0" rtlCol="0" anchor="ctr"/>
          <a:lstStyle/>
          <a:p>
            <a:pPr marL="0" indent="0">
              <a:buNone/>
            </a:pPr>
            <a:r>
              <a:rPr lang="en-US" sz="950" b="1" dirty="0">
                <a:solidFill>
                  <a:srgbClr val="FFFFFF"/>
                </a:solidFill>
              </a:rPr>
              <a:t>Capability</a:t>
            </a:r>
            <a:endParaRPr lang="en-US" sz="950" dirty="0"/>
          </a:p>
        </p:txBody>
      </p:sp>
      <p:sp>
        <p:nvSpPr>
          <p:cNvPr id="18" name="Text 16"/>
          <p:cNvSpPr/>
          <p:nvPr/>
        </p:nvSpPr>
        <p:spPr>
          <a:xfrm>
            <a:off x="3264408" y="1572768"/>
            <a:ext cx="3063240" cy="91440"/>
          </a:xfrm>
          <a:prstGeom prst="rect">
            <a:avLst/>
          </a:prstGeom>
          <a:noFill/>
          <a:ln/>
        </p:spPr>
        <p:txBody>
          <a:bodyPr wrap="square" lIns="0" tIns="0" rIns="0" bIns="0" rtlCol="0" anchor="ctr"/>
          <a:lstStyle/>
          <a:p>
            <a:pPr marL="0" indent="0">
              <a:buNone/>
            </a:pPr>
            <a:r>
              <a:rPr lang="en-US" sz="950" b="1" dirty="0">
                <a:solidFill>
                  <a:srgbClr val="FFFFFF"/>
                </a:solidFill>
              </a:rPr>
              <a:t>Client value</a:t>
            </a:r>
            <a:endParaRPr lang="en-US" sz="950" dirty="0"/>
          </a:p>
        </p:txBody>
      </p:sp>
      <p:sp>
        <p:nvSpPr>
          <p:cNvPr id="19" name="Text 17"/>
          <p:cNvSpPr/>
          <p:nvPr/>
        </p:nvSpPr>
        <p:spPr>
          <a:xfrm>
            <a:off x="6510528" y="1572768"/>
            <a:ext cx="4434840" cy="91440"/>
          </a:xfrm>
          <a:prstGeom prst="rect">
            <a:avLst/>
          </a:prstGeom>
          <a:noFill/>
          <a:ln/>
        </p:spPr>
        <p:txBody>
          <a:bodyPr wrap="square" lIns="0" tIns="0" rIns="0" bIns="0" rtlCol="0" anchor="ctr"/>
          <a:lstStyle/>
          <a:p>
            <a:pPr marL="0" indent="0">
              <a:buNone/>
            </a:pPr>
            <a:r>
              <a:rPr lang="en-US" sz="950" b="1" dirty="0">
                <a:solidFill>
                  <a:srgbClr val="FFFFFF"/>
                </a:solidFill>
              </a:rPr>
              <a:t>Typical outputs</a:t>
            </a:r>
            <a:endParaRPr lang="en-US" sz="950" dirty="0"/>
          </a:p>
        </p:txBody>
      </p:sp>
      <p:sp>
        <p:nvSpPr>
          <p:cNvPr id="20" name="Shape 18"/>
          <p:cNvSpPr/>
          <p:nvPr/>
        </p:nvSpPr>
        <p:spPr>
          <a:xfrm>
            <a:off x="685800" y="1874520"/>
            <a:ext cx="10332720" cy="758952"/>
          </a:xfrm>
          <a:prstGeom prst="rect">
            <a:avLst/>
          </a:prstGeom>
          <a:solidFill>
            <a:srgbClr val="F7FAFC"/>
          </a:solidFill>
          <a:ln w="12700">
            <a:solidFill>
              <a:srgbClr val="DCE6EE">
                <a:alpha val="60000"/>
              </a:srgbClr>
            </a:solidFill>
            <a:prstDash val="solid"/>
          </a:ln>
        </p:spPr>
        <p:txBody>
          <a:bodyPr/>
          <a:lstStyle/>
          <a:p>
            <a:endParaRPr lang="en-ZA"/>
          </a:p>
        </p:txBody>
      </p:sp>
      <p:sp>
        <p:nvSpPr>
          <p:cNvPr id="21" name="Text 19"/>
          <p:cNvSpPr/>
          <p:nvPr/>
        </p:nvSpPr>
        <p:spPr>
          <a:xfrm>
            <a:off x="795528" y="2039112"/>
            <a:ext cx="2267712" cy="329184"/>
          </a:xfrm>
          <a:prstGeom prst="rect">
            <a:avLst/>
          </a:prstGeom>
          <a:noFill/>
          <a:ln/>
        </p:spPr>
        <p:txBody>
          <a:bodyPr wrap="square" lIns="0" tIns="0" rIns="0" bIns="0" rtlCol="0" anchor="ctr">
            <a:normAutofit/>
          </a:bodyPr>
          <a:lstStyle/>
          <a:p>
            <a:pPr marL="0" indent="0">
              <a:buNone/>
            </a:pPr>
            <a:r>
              <a:rPr lang="en-US" sz="980" b="1" dirty="0">
                <a:solidFill>
                  <a:srgbClr val="0B1F33"/>
                </a:solidFill>
              </a:rPr>
              <a:t>Process troubleshooting</a:t>
            </a:r>
            <a:endParaRPr lang="en-US" sz="980" dirty="0"/>
          </a:p>
        </p:txBody>
      </p:sp>
      <p:sp>
        <p:nvSpPr>
          <p:cNvPr id="22" name="Text 20"/>
          <p:cNvSpPr/>
          <p:nvPr/>
        </p:nvSpPr>
        <p:spPr>
          <a:xfrm>
            <a:off x="3264408" y="2039112"/>
            <a:ext cx="3044952" cy="329184"/>
          </a:xfrm>
          <a:prstGeom prst="rect">
            <a:avLst/>
          </a:prstGeom>
          <a:noFill/>
          <a:ln/>
        </p:spPr>
        <p:txBody>
          <a:bodyPr wrap="square" lIns="0" tIns="0" rIns="0" bIns="0" rtlCol="0" anchor="ctr">
            <a:normAutofit/>
          </a:bodyPr>
          <a:lstStyle/>
          <a:p>
            <a:pPr marL="0" indent="0">
              <a:buNone/>
            </a:pPr>
            <a:r>
              <a:rPr lang="en-US" sz="850" dirty="0">
                <a:solidFill>
                  <a:srgbClr val="1F2D3A"/>
                </a:solidFill>
              </a:rPr>
              <a:t>Reduced downtime, defects and process instability</a:t>
            </a:r>
            <a:endParaRPr lang="en-US" sz="850" dirty="0"/>
          </a:p>
        </p:txBody>
      </p:sp>
      <p:sp>
        <p:nvSpPr>
          <p:cNvPr id="23" name="Text 21"/>
          <p:cNvSpPr/>
          <p:nvPr/>
        </p:nvSpPr>
        <p:spPr>
          <a:xfrm>
            <a:off x="6510528" y="2039112"/>
            <a:ext cx="4416552" cy="329184"/>
          </a:xfrm>
          <a:prstGeom prst="rect">
            <a:avLst/>
          </a:prstGeom>
          <a:noFill/>
          <a:ln/>
        </p:spPr>
        <p:txBody>
          <a:bodyPr wrap="square" lIns="0" tIns="0" rIns="0" bIns="0" rtlCol="0" anchor="ctr">
            <a:normAutofit/>
          </a:bodyPr>
          <a:lstStyle/>
          <a:p>
            <a:pPr marL="0" indent="0">
              <a:buNone/>
            </a:pPr>
            <a:r>
              <a:rPr lang="en-US" sz="850" dirty="0">
                <a:solidFill>
                  <a:srgbClr val="1F2D3A"/>
                </a:solidFill>
              </a:rPr>
              <a:t>RCA reports, corrective action plans, control recommendations</a:t>
            </a:r>
            <a:endParaRPr lang="en-US" sz="850" dirty="0"/>
          </a:p>
        </p:txBody>
      </p:sp>
      <p:sp>
        <p:nvSpPr>
          <p:cNvPr id="24" name="Shape 22"/>
          <p:cNvSpPr/>
          <p:nvPr/>
        </p:nvSpPr>
        <p:spPr>
          <a:xfrm>
            <a:off x="685800" y="2633472"/>
            <a:ext cx="10332720" cy="758952"/>
          </a:xfrm>
          <a:prstGeom prst="rect">
            <a:avLst/>
          </a:prstGeom>
          <a:solidFill>
            <a:srgbClr val="EFF5F9"/>
          </a:solidFill>
          <a:ln w="12700">
            <a:solidFill>
              <a:srgbClr val="DCE6EE">
                <a:alpha val="60000"/>
              </a:srgbClr>
            </a:solidFill>
            <a:prstDash val="solid"/>
          </a:ln>
        </p:spPr>
        <p:txBody>
          <a:bodyPr/>
          <a:lstStyle/>
          <a:p>
            <a:endParaRPr lang="en-ZA"/>
          </a:p>
        </p:txBody>
      </p:sp>
      <p:sp>
        <p:nvSpPr>
          <p:cNvPr id="25" name="Text 23"/>
          <p:cNvSpPr/>
          <p:nvPr/>
        </p:nvSpPr>
        <p:spPr>
          <a:xfrm>
            <a:off x="795528" y="2798064"/>
            <a:ext cx="2267712" cy="329184"/>
          </a:xfrm>
          <a:prstGeom prst="rect">
            <a:avLst/>
          </a:prstGeom>
          <a:noFill/>
          <a:ln/>
        </p:spPr>
        <p:txBody>
          <a:bodyPr wrap="square" lIns="0" tIns="0" rIns="0" bIns="0" rtlCol="0" anchor="ctr">
            <a:normAutofit/>
          </a:bodyPr>
          <a:lstStyle/>
          <a:p>
            <a:pPr marL="0" indent="0">
              <a:buNone/>
            </a:pPr>
            <a:r>
              <a:rPr lang="en-US" sz="980" b="1" dirty="0">
                <a:solidFill>
                  <a:srgbClr val="0B1F33"/>
                </a:solidFill>
              </a:rPr>
              <a:t>Materials engineering</a:t>
            </a:r>
            <a:endParaRPr lang="en-US" sz="980" dirty="0"/>
          </a:p>
        </p:txBody>
      </p:sp>
      <p:sp>
        <p:nvSpPr>
          <p:cNvPr id="26" name="Text 24"/>
          <p:cNvSpPr/>
          <p:nvPr/>
        </p:nvSpPr>
        <p:spPr>
          <a:xfrm>
            <a:off x="3264408" y="2798064"/>
            <a:ext cx="3044952" cy="329184"/>
          </a:xfrm>
          <a:prstGeom prst="rect">
            <a:avLst/>
          </a:prstGeom>
          <a:noFill/>
          <a:ln/>
        </p:spPr>
        <p:txBody>
          <a:bodyPr wrap="square" lIns="0" tIns="0" rIns="0" bIns="0" rtlCol="0" anchor="ctr">
            <a:normAutofit/>
          </a:bodyPr>
          <a:lstStyle/>
          <a:p>
            <a:pPr marL="0" indent="0">
              <a:buNone/>
            </a:pPr>
            <a:r>
              <a:rPr lang="en-US" sz="850" dirty="0">
                <a:solidFill>
                  <a:srgbClr val="1F2D3A"/>
                </a:solidFill>
              </a:rPr>
              <a:t>Improved product performance and failure understanding</a:t>
            </a:r>
            <a:endParaRPr lang="en-US" sz="850" dirty="0"/>
          </a:p>
        </p:txBody>
      </p:sp>
      <p:sp>
        <p:nvSpPr>
          <p:cNvPr id="27" name="Text 25"/>
          <p:cNvSpPr/>
          <p:nvPr/>
        </p:nvSpPr>
        <p:spPr>
          <a:xfrm>
            <a:off x="6510528" y="2798064"/>
            <a:ext cx="4416552" cy="329184"/>
          </a:xfrm>
          <a:prstGeom prst="rect">
            <a:avLst/>
          </a:prstGeom>
          <a:noFill/>
          <a:ln/>
        </p:spPr>
        <p:txBody>
          <a:bodyPr wrap="square" lIns="0" tIns="0" rIns="0" bIns="0" rtlCol="0" anchor="ctr">
            <a:normAutofit/>
          </a:bodyPr>
          <a:lstStyle/>
          <a:p>
            <a:pPr marL="0" indent="0">
              <a:buNone/>
            </a:pPr>
            <a:r>
              <a:rPr lang="en-US" sz="850" dirty="0">
                <a:solidFill>
                  <a:srgbClr val="1F2D3A"/>
                </a:solidFill>
              </a:rPr>
              <a:t>Material selection, test plans, failure analysis, validation reports</a:t>
            </a:r>
            <a:endParaRPr lang="en-US" sz="850" dirty="0"/>
          </a:p>
        </p:txBody>
      </p:sp>
      <p:sp>
        <p:nvSpPr>
          <p:cNvPr id="28" name="Shape 26"/>
          <p:cNvSpPr/>
          <p:nvPr/>
        </p:nvSpPr>
        <p:spPr>
          <a:xfrm>
            <a:off x="685800" y="3392424"/>
            <a:ext cx="10332720" cy="758952"/>
          </a:xfrm>
          <a:prstGeom prst="rect">
            <a:avLst/>
          </a:prstGeom>
          <a:solidFill>
            <a:srgbClr val="F7FAFC"/>
          </a:solidFill>
          <a:ln w="12700">
            <a:solidFill>
              <a:srgbClr val="DCE6EE">
                <a:alpha val="60000"/>
              </a:srgbClr>
            </a:solidFill>
            <a:prstDash val="solid"/>
          </a:ln>
        </p:spPr>
        <p:txBody>
          <a:bodyPr/>
          <a:lstStyle/>
          <a:p>
            <a:endParaRPr lang="en-ZA"/>
          </a:p>
        </p:txBody>
      </p:sp>
      <p:sp>
        <p:nvSpPr>
          <p:cNvPr id="29" name="Text 27"/>
          <p:cNvSpPr/>
          <p:nvPr/>
        </p:nvSpPr>
        <p:spPr>
          <a:xfrm>
            <a:off x="795528" y="3557016"/>
            <a:ext cx="2267712" cy="329184"/>
          </a:xfrm>
          <a:prstGeom prst="rect">
            <a:avLst/>
          </a:prstGeom>
          <a:noFill/>
          <a:ln/>
        </p:spPr>
        <p:txBody>
          <a:bodyPr wrap="square" lIns="0" tIns="0" rIns="0" bIns="0" rtlCol="0" anchor="ctr">
            <a:normAutofit/>
          </a:bodyPr>
          <a:lstStyle/>
          <a:p>
            <a:pPr marL="0" indent="0">
              <a:buNone/>
            </a:pPr>
            <a:r>
              <a:rPr lang="en-US" sz="980" b="1" dirty="0">
                <a:solidFill>
                  <a:srgbClr val="0B1F33"/>
                </a:solidFill>
              </a:rPr>
              <a:t>Lean Six Sigma</a:t>
            </a:r>
            <a:endParaRPr lang="en-US" sz="980" dirty="0"/>
          </a:p>
        </p:txBody>
      </p:sp>
      <p:sp>
        <p:nvSpPr>
          <p:cNvPr id="30" name="Text 28"/>
          <p:cNvSpPr/>
          <p:nvPr/>
        </p:nvSpPr>
        <p:spPr>
          <a:xfrm>
            <a:off x="3264408" y="3557016"/>
            <a:ext cx="3044952" cy="329184"/>
          </a:xfrm>
          <a:prstGeom prst="rect">
            <a:avLst/>
          </a:prstGeom>
          <a:noFill/>
          <a:ln/>
        </p:spPr>
        <p:txBody>
          <a:bodyPr wrap="square" lIns="0" tIns="0" rIns="0" bIns="0" rtlCol="0" anchor="ctr">
            <a:normAutofit/>
          </a:bodyPr>
          <a:lstStyle/>
          <a:p>
            <a:pPr marL="0" indent="0">
              <a:buNone/>
            </a:pPr>
            <a:r>
              <a:rPr lang="en-US" sz="850" dirty="0">
                <a:solidFill>
                  <a:srgbClr val="1F2D3A"/>
                </a:solidFill>
              </a:rPr>
              <a:t>Improved throughput, waste reduction and process capability</a:t>
            </a:r>
            <a:endParaRPr lang="en-US" sz="850" dirty="0"/>
          </a:p>
        </p:txBody>
      </p:sp>
      <p:sp>
        <p:nvSpPr>
          <p:cNvPr id="31" name="Text 29"/>
          <p:cNvSpPr/>
          <p:nvPr/>
        </p:nvSpPr>
        <p:spPr>
          <a:xfrm>
            <a:off x="6510528" y="3557016"/>
            <a:ext cx="4416552" cy="329184"/>
          </a:xfrm>
          <a:prstGeom prst="rect">
            <a:avLst/>
          </a:prstGeom>
          <a:noFill/>
          <a:ln/>
        </p:spPr>
        <p:txBody>
          <a:bodyPr wrap="square" lIns="0" tIns="0" rIns="0" bIns="0" rtlCol="0" anchor="ctr">
            <a:normAutofit/>
          </a:bodyPr>
          <a:lstStyle/>
          <a:p>
            <a:pPr marL="0" indent="0">
              <a:buNone/>
            </a:pPr>
            <a:r>
              <a:rPr lang="en-US" sz="850" dirty="0">
                <a:solidFill>
                  <a:srgbClr val="1F2D3A"/>
                </a:solidFill>
              </a:rPr>
              <a:t>DMAIC projects, KPI dashboards, SOP and workflow improvements</a:t>
            </a:r>
            <a:endParaRPr lang="en-US" sz="850" dirty="0"/>
          </a:p>
        </p:txBody>
      </p:sp>
      <p:sp>
        <p:nvSpPr>
          <p:cNvPr id="32" name="Shape 30"/>
          <p:cNvSpPr/>
          <p:nvPr/>
        </p:nvSpPr>
        <p:spPr>
          <a:xfrm>
            <a:off x="685800" y="4151376"/>
            <a:ext cx="10332720" cy="758952"/>
          </a:xfrm>
          <a:prstGeom prst="rect">
            <a:avLst/>
          </a:prstGeom>
          <a:solidFill>
            <a:srgbClr val="EFF5F9"/>
          </a:solidFill>
          <a:ln w="12700">
            <a:solidFill>
              <a:srgbClr val="DCE6EE">
                <a:alpha val="60000"/>
              </a:srgbClr>
            </a:solidFill>
            <a:prstDash val="solid"/>
          </a:ln>
        </p:spPr>
        <p:txBody>
          <a:bodyPr/>
          <a:lstStyle/>
          <a:p>
            <a:endParaRPr lang="en-ZA"/>
          </a:p>
        </p:txBody>
      </p:sp>
      <p:sp>
        <p:nvSpPr>
          <p:cNvPr id="33" name="Text 31"/>
          <p:cNvSpPr/>
          <p:nvPr/>
        </p:nvSpPr>
        <p:spPr>
          <a:xfrm>
            <a:off x="795528" y="4315968"/>
            <a:ext cx="2267712" cy="329184"/>
          </a:xfrm>
          <a:prstGeom prst="rect">
            <a:avLst/>
          </a:prstGeom>
          <a:noFill/>
          <a:ln/>
        </p:spPr>
        <p:txBody>
          <a:bodyPr wrap="square" lIns="0" tIns="0" rIns="0" bIns="0" rtlCol="0" anchor="ctr">
            <a:normAutofit/>
          </a:bodyPr>
          <a:lstStyle/>
          <a:p>
            <a:pPr marL="0" indent="0">
              <a:buNone/>
            </a:pPr>
            <a:r>
              <a:rPr lang="en-US" sz="980" b="1" dirty="0">
                <a:solidFill>
                  <a:srgbClr val="0B1F33"/>
                </a:solidFill>
              </a:rPr>
              <a:t>ISO / accreditation</a:t>
            </a:r>
            <a:endParaRPr lang="en-US" sz="980" dirty="0"/>
          </a:p>
        </p:txBody>
      </p:sp>
      <p:sp>
        <p:nvSpPr>
          <p:cNvPr id="34" name="Text 32"/>
          <p:cNvSpPr/>
          <p:nvPr/>
        </p:nvSpPr>
        <p:spPr>
          <a:xfrm>
            <a:off x="3264408" y="4315968"/>
            <a:ext cx="3044952" cy="329184"/>
          </a:xfrm>
          <a:prstGeom prst="rect">
            <a:avLst/>
          </a:prstGeom>
          <a:noFill/>
          <a:ln/>
        </p:spPr>
        <p:txBody>
          <a:bodyPr wrap="square" lIns="0" tIns="0" rIns="0" bIns="0" rtlCol="0" anchor="ctr">
            <a:normAutofit/>
          </a:bodyPr>
          <a:lstStyle/>
          <a:p>
            <a:pPr marL="0" indent="0">
              <a:buNone/>
            </a:pPr>
            <a:r>
              <a:rPr lang="en-US" sz="850" dirty="0">
                <a:solidFill>
                  <a:srgbClr val="1F2D3A"/>
                </a:solidFill>
              </a:rPr>
              <a:t>Stronger compliance, audit readiness and defensible systems</a:t>
            </a:r>
            <a:endParaRPr lang="en-US" sz="850" dirty="0"/>
          </a:p>
        </p:txBody>
      </p:sp>
      <p:sp>
        <p:nvSpPr>
          <p:cNvPr id="35" name="Text 33"/>
          <p:cNvSpPr/>
          <p:nvPr/>
        </p:nvSpPr>
        <p:spPr>
          <a:xfrm>
            <a:off x="6510528" y="4315968"/>
            <a:ext cx="4416552" cy="329184"/>
          </a:xfrm>
          <a:prstGeom prst="rect">
            <a:avLst/>
          </a:prstGeom>
          <a:noFill/>
          <a:ln/>
        </p:spPr>
        <p:txBody>
          <a:bodyPr wrap="square" lIns="0" tIns="0" rIns="0" bIns="0" rtlCol="0" anchor="ctr">
            <a:normAutofit/>
          </a:bodyPr>
          <a:lstStyle/>
          <a:p>
            <a:pPr marL="0" indent="0">
              <a:buNone/>
            </a:pPr>
            <a:r>
              <a:rPr lang="en-US" sz="850" dirty="0">
                <a:solidFill>
                  <a:srgbClr val="1F2D3A"/>
                </a:solidFill>
              </a:rPr>
              <a:t>Gap assessments, implementation plans, audit findings, training support</a:t>
            </a:r>
            <a:endParaRPr lang="en-US" sz="850" dirty="0"/>
          </a:p>
        </p:txBody>
      </p:sp>
      <p:sp>
        <p:nvSpPr>
          <p:cNvPr id="36" name="Shape 34"/>
          <p:cNvSpPr/>
          <p:nvPr/>
        </p:nvSpPr>
        <p:spPr>
          <a:xfrm>
            <a:off x="685800" y="4910328"/>
            <a:ext cx="10332720" cy="758952"/>
          </a:xfrm>
          <a:prstGeom prst="rect">
            <a:avLst/>
          </a:prstGeom>
          <a:solidFill>
            <a:srgbClr val="F7FAFC"/>
          </a:solidFill>
          <a:ln w="12700">
            <a:solidFill>
              <a:srgbClr val="DCE6EE">
                <a:alpha val="60000"/>
              </a:srgbClr>
            </a:solidFill>
            <a:prstDash val="solid"/>
          </a:ln>
        </p:spPr>
        <p:txBody>
          <a:bodyPr/>
          <a:lstStyle/>
          <a:p>
            <a:endParaRPr lang="en-ZA"/>
          </a:p>
        </p:txBody>
      </p:sp>
      <p:sp>
        <p:nvSpPr>
          <p:cNvPr id="37" name="Text 35"/>
          <p:cNvSpPr/>
          <p:nvPr/>
        </p:nvSpPr>
        <p:spPr>
          <a:xfrm>
            <a:off x="795528" y="5074920"/>
            <a:ext cx="2267712" cy="329184"/>
          </a:xfrm>
          <a:prstGeom prst="rect">
            <a:avLst/>
          </a:prstGeom>
          <a:noFill/>
          <a:ln/>
        </p:spPr>
        <p:txBody>
          <a:bodyPr wrap="square" lIns="0" tIns="0" rIns="0" bIns="0" rtlCol="0" anchor="ctr">
            <a:normAutofit/>
          </a:bodyPr>
          <a:lstStyle/>
          <a:p>
            <a:pPr marL="0" indent="0">
              <a:buNone/>
            </a:pPr>
            <a:r>
              <a:rPr lang="en-US" sz="980" b="1" dirty="0">
                <a:solidFill>
                  <a:srgbClr val="0B1F33"/>
                </a:solidFill>
              </a:rPr>
              <a:t>Project &amp; commissioning support</a:t>
            </a:r>
            <a:endParaRPr lang="en-US" sz="980" dirty="0"/>
          </a:p>
        </p:txBody>
      </p:sp>
      <p:sp>
        <p:nvSpPr>
          <p:cNvPr id="38" name="Text 36"/>
          <p:cNvSpPr/>
          <p:nvPr/>
        </p:nvSpPr>
        <p:spPr>
          <a:xfrm>
            <a:off x="3264408" y="5074920"/>
            <a:ext cx="3044952" cy="329184"/>
          </a:xfrm>
          <a:prstGeom prst="rect">
            <a:avLst/>
          </a:prstGeom>
          <a:noFill/>
          <a:ln/>
        </p:spPr>
        <p:txBody>
          <a:bodyPr wrap="square" lIns="0" tIns="0" rIns="0" bIns="0" rtlCol="0" anchor="ctr">
            <a:normAutofit/>
          </a:bodyPr>
          <a:lstStyle/>
          <a:p>
            <a:pPr marL="0" indent="0">
              <a:buNone/>
            </a:pPr>
            <a:r>
              <a:rPr lang="en-US" sz="850" dirty="0">
                <a:solidFill>
                  <a:srgbClr val="1F2D3A"/>
                </a:solidFill>
              </a:rPr>
              <a:t>Lower start-up risk and structured operational readiness</a:t>
            </a:r>
            <a:endParaRPr lang="en-US" sz="850" dirty="0"/>
          </a:p>
        </p:txBody>
      </p:sp>
      <p:sp>
        <p:nvSpPr>
          <p:cNvPr id="39" name="Text 37"/>
          <p:cNvSpPr/>
          <p:nvPr/>
        </p:nvSpPr>
        <p:spPr>
          <a:xfrm>
            <a:off x="6510528" y="5074920"/>
            <a:ext cx="4416552" cy="329184"/>
          </a:xfrm>
          <a:prstGeom prst="rect">
            <a:avLst/>
          </a:prstGeom>
          <a:noFill/>
          <a:ln/>
        </p:spPr>
        <p:txBody>
          <a:bodyPr wrap="square" lIns="0" tIns="0" rIns="0" bIns="0" rtlCol="0" anchor="ctr">
            <a:normAutofit/>
          </a:bodyPr>
          <a:lstStyle/>
          <a:p>
            <a:pPr marL="0" indent="0">
              <a:buNone/>
            </a:pPr>
            <a:r>
              <a:rPr lang="en-US" sz="850" dirty="0">
                <a:solidFill>
                  <a:srgbClr val="1F2D3A"/>
                </a:solidFill>
              </a:rPr>
              <a:t>Commissioning plans, validation records, handover packs</a:t>
            </a:r>
            <a:endParaRPr lang="en-US" sz="850" dirty="0"/>
          </a:p>
        </p:txBody>
      </p:sp>
      <p:sp>
        <p:nvSpPr>
          <p:cNvPr id="40" name="Slide Number Placeholder 0"/>
          <p:cNvSpPr>
            <a:spLocks noGrp="1"/>
          </p:cNvSpPr>
          <p:nvPr>
            <p:ph type="sldNum" sz="quarter" idx="4294967295"/>
          </p:nvPr>
        </p:nvSpPr>
        <p:spPr>
          <a:xfrm>
            <a:off x="11338560" y="6492240"/>
            <a:ext cx="800000" cy="300000"/>
          </a:xfrm>
          <a:prstGeom prst="rect">
            <a:avLst/>
          </a:prstGeom>
          <a:extLst>
            <a:ext uri="{C572A759-6A51-4108-AA02-DFA0A04FC94B}">
              <ma14:wrappingTextBoxFlag xmlns:ma14="http://schemas.microsoft.com/office/mac/drawingml/2011/main" xmlns="" val="0"/>
            </a:ext>
          </a:extLst>
        </p:spPr>
        <p:txBody>
          <a:bodyPr/>
          <a:lstStyle>
            <a:lvl1pPr>
              <a:defRPr sz="800">
                <a:solidFill>
                  <a:srgbClr val="5E6C78"/>
                </a:solidFill>
                <a:latin typeface="Aptos"/>
                <a:ea typeface="Aptos"/>
                <a:cs typeface="Aptos"/>
              </a:defRPr>
            </a:lvl1pPr>
          </a:lstStyle>
          <a:p>
            <a:pPr algn="l"/>
            <a:fld id="{F7021451-1387-4CA6-816F-3879F97B5CBC}" type="slidenum">
              <a:rPr lang="en-US" b="0"/>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TotalTime>
  <Words>1510</Words>
  <Application>Microsoft Office PowerPoint</Application>
  <PresentationFormat>Widescreen</PresentationFormat>
  <Paragraphs>286</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Novalekra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Novalekra Company Profile</dc:title>
  <dc:subject>Engineering Consulting Company Profile</dc:subject>
  <dc:creator>Novalekra</dc:creator>
  <cp:lastModifiedBy>Lesego Temane</cp:lastModifiedBy>
  <cp:revision>2</cp:revision>
  <dcterms:created xsi:type="dcterms:W3CDTF">2026-06-18T10:25:17Z</dcterms:created>
  <dcterms:modified xsi:type="dcterms:W3CDTF">2026-06-18T11:09:34Z</dcterms:modified>
</cp:coreProperties>
</file>